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5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12" r:id="rId12"/>
    <p:sldId id="299" r:id="rId13"/>
    <p:sldId id="296" r:id="rId14"/>
    <p:sldId id="297" r:id="rId15"/>
    <p:sldId id="313" r:id="rId16"/>
    <p:sldId id="264" r:id="rId17"/>
    <p:sldId id="265" r:id="rId18"/>
    <p:sldId id="266" r:id="rId19"/>
    <p:sldId id="267" r:id="rId20"/>
    <p:sldId id="310" r:id="rId21"/>
    <p:sldId id="311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80" r:id="rId32"/>
    <p:sldId id="281" r:id="rId33"/>
    <p:sldId id="316" r:id="rId34"/>
    <p:sldId id="317" r:id="rId35"/>
    <p:sldId id="318" r:id="rId36"/>
    <p:sldId id="285" r:id="rId37"/>
    <p:sldId id="286" r:id="rId38"/>
    <p:sldId id="287" r:id="rId39"/>
    <p:sldId id="289" r:id="rId40"/>
    <p:sldId id="302" r:id="rId41"/>
    <p:sldId id="303" r:id="rId42"/>
    <p:sldId id="290" r:id="rId43"/>
    <p:sldId id="291" r:id="rId44"/>
    <p:sldId id="294" r:id="rId45"/>
    <p:sldId id="307" r:id="rId46"/>
    <p:sldId id="295" r:id="rId47"/>
    <p:sldId id="315" r:id="rId48"/>
    <p:sldId id="319" r:id="rId49"/>
    <p:sldId id="300" r:id="rId50"/>
    <p:sldId id="320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16fe194ee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a16fe194ee_3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a16fe194ee_3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a1a4d70fb7_1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2a1a4d70fb7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dbae8e30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2bdbae8e3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1a4d70fb7_1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2a1a4d70fb7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1a4d70fb7_1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2a1a4d70fb7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830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1a4d70fb7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a1a4d70fb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1a4d70fb7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a1a4d70fb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16fe194ee_3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a16fe194ee_3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1a4d70fb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1a4d70fb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1B882536-1DF6-F798-7D56-9964CE3F9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1a4d70fb7_3_10:notes">
            <a:extLst>
              <a:ext uri="{FF2B5EF4-FFF2-40B4-BE49-F238E27FC236}">
                <a16:creationId xmlns:a16="http://schemas.microsoft.com/office/drawing/2014/main" id="{2247F42C-A926-596E-36C4-64BA7C2ED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1a4d70fb7_3_10:notes">
            <a:extLst>
              <a:ext uri="{FF2B5EF4-FFF2-40B4-BE49-F238E27FC236}">
                <a16:creationId xmlns:a16="http://schemas.microsoft.com/office/drawing/2014/main" id="{E0A81E6C-CCA0-3A02-9029-C82193D790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224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D558F28D-9CB4-4DD9-B057-E660D20D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1a4d70fb7_3_10:notes">
            <a:extLst>
              <a:ext uri="{FF2B5EF4-FFF2-40B4-BE49-F238E27FC236}">
                <a16:creationId xmlns:a16="http://schemas.microsoft.com/office/drawing/2014/main" id="{8D73296B-5163-4F4C-89C6-69A9B21F3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1a4d70fb7_3_10:notes">
            <a:extLst>
              <a:ext uri="{FF2B5EF4-FFF2-40B4-BE49-F238E27FC236}">
                <a16:creationId xmlns:a16="http://schemas.microsoft.com/office/drawing/2014/main" id="{7C4A1AD3-A110-A933-2511-C43BCC032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25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16fe194ee_3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a16fe194ee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1768be0c8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1768be0c8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1a4d70f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a1a4d70f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1768be0c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1768be0c8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1a4d70fb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1a4d70fb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1a4d70f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a1a4d70f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17e3804a0_2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2a17e3804a0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17e3804a0_2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a17e3804a0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17e3804a0_2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a17e3804a0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17e3804a0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2a17e3804a0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a17e3804a0_2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2a17e3804a0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1768b62c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a1768b62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a17e3804a0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a17e3804a0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17e3804a0_2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2a17e3804a0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668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17e3804a0_2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a17e3804a0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108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a17e3804a0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a17e3804a0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0726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17e3804a0_2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2a17e3804a0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17e3804a0_2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2a17e3804a0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7e3804a0_2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a17e3804a0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a17e3804a0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a17e3804a0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8EC85A4-C381-50D5-6FB6-3FD4DC6C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17e3804a0_2_149:notes">
            <a:extLst>
              <a:ext uri="{FF2B5EF4-FFF2-40B4-BE49-F238E27FC236}">
                <a16:creationId xmlns:a16="http://schemas.microsoft.com/office/drawing/2014/main" id="{6BB0A365-A8BF-EC03-3C60-CDE9C7BAE2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2a17e3804a0_2_149:notes">
            <a:extLst>
              <a:ext uri="{FF2B5EF4-FFF2-40B4-BE49-F238E27FC236}">
                <a16:creationId xmlns:a16="http://schemas.microsoft.com/office/drawing/2014/main" id="{0003A755-D2A3-FC82-0EA8-B023593BA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1310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475C04B5-12AF-B242-F090-654C4324F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17e3804a0_2_159:notes">
            <a:extLst>
              <a:ext uri="{FF2B5EF4-FFF2-40B4-BE49-F238E27FC236}">
                <a16:creationId xmlns:a16="http://schemas.microsoft.com/office/drawing/2014/main" id="{A4EFB0C6-1529-E0F7-8A78-CF8EF05A9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2a17e3804a0_2_159:notes">
            <a:extLst>
              <a:ext uri="{FF2B5EF4-FFF2-40B4-BE49-F238E27FC236}">
                <a16:creationId xmlns:a16="http://schemas.microsoft.com/office/drawing/2014/main" id="{A8A37F4A-CB00-58C1-C6E6-265A08C26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7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16fe194ee_3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a16fe194ee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a1a4d70fb7_8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2a1a4d70fb7_8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a17e3804a0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2a17e3804a0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17e3804a0_2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2a17e3804a0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>
          <a:extLst>
            <a:ext uri="{FF2B5EF4-FFF2-40B4-BE49-F238E27FC236}">
              <a16:creationId xmlns:a16="http://schemas.microsoft.com/office/drawing/2014/main" id="{C199FFA8-9D05-AF5B-E9E5-58E7E0A32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17e3804a0_2_183:notes">
            <a:extLst>
              <a:ext uri="{FF2B5EF4-FFF2-40B4-BE49-F238E27FC236}">
                <a16:creationId xmlns:a16="http://schemas.microsoft.com/office/drawing/2014/main" id="{70729588-BC58-595A-2558-D44D7A79B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2a17e3804a0_2_183:notes">
            <a:extLst>
              <a:ext uri="{FF2B5EF4-FFF2-40B4-BE49-F238E27FC236}">
                <a16:creationId xmlns:a16="http://schemas.microsoft.com/office/drawing/2014/main" id="{DF581B72-4F43-533D-BE1A-C907E7137F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9582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1a4d70fb7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2a1a4d70fb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dbae8e30c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2bdbae8e30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5648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dbae8e30c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2bdbae8e30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16fe194ee_3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a16fe194ee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1768b62cf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a1768b62cf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1768b62cf_1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1768b62c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16fe194ee_3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a16fe194ee_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dbae8e30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2bdbae8e3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52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1230593" y="1112296"/>
            <a:ext cx="6170231" cy="2918907"/>
            <a:chOff x="956306" y="1185729"/>
            <a:chExt cx="9484030" cy="4486542"/>
          </a:xfrm>
        </p:grpSpPr>
        <p:sp>
          <p:nvSpPr>
            <p:cNvPr id="58" name="Google Shape;58;p14"/>
            <p:cNvSpPr/>
            <p:nvPr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rgbClr val="BBFFE6">
            <a:alpha val="9803"/>
          </a:srgbClr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40"/>
          <p:cNvGrpSpPr/>
          <p:nvPr/>
        </p:nvGrpSpPr>
        <p:grpSpPr>
          <a:xfrm>
            <a:off x="1230593" y="1112296"/>
            <a:ext cx="6170231" cy="2918907"/>
            <a:chOff x="956306" y="1185729"/>
            <a:chExt cx="9484030" cy="4486542"/>
          </a:xfrm>
        </p:grpSpPr>
        <p:sp>
          <p:nvSpPr>
            <p:cNvPr id="223" name="Google Shape;223;p40"/>
            <p:cNvSpPr/>
            <p:nvPr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40"/>
            <p:cNvSpPr/>
            <p:nvPr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lt1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lt1">
                <a:alpha val="80000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/>
        </p:nvSpPr>
        <p:spPr>
          <a:xfrm>
            <a:off x="3613737" y="1995342"/>
            <a:ext cx="1916434" cy="43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Giant</a:t>
            </a: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815754" y="2329664"/>
            <a:ext cx="35124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i="0" u="none" strike="noStrike" cap="none">
                <a:solidFill>
                  <a:srgbClr val="EFE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DX11Project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4"/>
          <p:cNvSpPr txBox="1"/>
          <p:nvPr/>
        </p:nvSpPr>
        <p:spPr>
          <a:xfrm>
            <a:off x="3596298" y="350200"/>
            <a:ext cx="294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아이템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84"/>
          <p:cNvSpPr txBox="1"/>
          <p:nvPr/>
        </p:nvSpPr>
        <p:spPr>
          <a:xfrm>
            <a:off x="2519075" y="2928819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84"/>
          <p:cNvSpPr txBox="1"/>
          <p:nvPr/>
        </p:nvSpPr>
        <p:spPr>
          <a:xfrm>
            <a:off x="6927" y="0"/>
            <a:ext cx="3000000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500"/>
              </a:spcBef>
              <a:buClr>
                <a:schemeClr val="dk1"/>
              </a:buClr>
              <a:buSzPts val="1100"/>
            </a:pPr>
            <a:r>
              <a:rPr lang="en-US" altLang="ko-KR" sz="1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</a:t>
            </a:r>
            <a:r>
              <a:rPr lang="ko-KR" altLang="en-US" sz="1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및 콘텐츠</a:t>
            </a:r>
            <a:endParaRPr lang="ko-KR" altLang="en-US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48" name="Google Shape;648;p84"/>
          <p:cNvSpPr txBox="1"/>
          <p:nvPr/>
        </p:nvSpPr>
        <p:spPr>
          <a:xfrm>
            <a:off x="2755625" y="1188813"/>
            <a:ext cx="4243800" cy="42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캐릭터의 </a:t>
            </a: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HP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</a:t>
            </a:r>
            <a:r>
              <a:rPr lang="en-US" alt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0 채워줌 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0" name="Google Shape;6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00" y="2271875"/>
            <a:ext cx="1065600" cy="897317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4"/>
          <p:cNvSpPr txBox="1"/>
          <p:nvPr/>
        </p:nvSpPr>
        <p:spPr>
          <a:xfrm>
            <a:off x="830620" y="1823156"/>
            <a:ext cx="1408855" cy="42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-KR" altLang="en-US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구급상자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p84"/>
          <p:cNvSpPr txBox="1"/>
          <p:nvPr/>
        </p:nvSpPr>
        <p:spPr>
          <a:xfrm>
            <a:off x="910813" y="3215275"/>
            <a:ext cx="10656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탄약 통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84"/>
          <p:cNvSpPr txBox="1"/>
          <p:nvPr/>
        </p:nvSpPr>
        <p:spPr>
          <a:xfrm>
            <a:off x="2624007" y="2393533"/>
            <a:ext cx="4243800" cy="42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무기별로 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최대치의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탄약 획득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구급 상자이(가) 표시된 사진&#10;&#10;자동 생성된 설명">
            <a:extLst>
              <a:ext uri="{FF2B5EF4-FFF2-40B4-BE49-F238E27FC236}">
                <a16:creationId xmlns:a16="http://schemas.microsoft.com/office/drawing/2014/main" id="{F58C41F3-5866-8080-9571-AAF32A44DF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" y="919821"/>
            <a:ext cx="1065600" cy="8973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1"/>
          <p:cNvSpPr txBox="1"/>
          <p:nvPr/>
        </p:nvSpPr>
        <p:spPr>
          <a:xfrm>
            <a:off x="2462601" y="359950"/>
            <a:ext cx="366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정비 시간 및 상점기능</a:t>
            </a:r>
            <a:endParaRPr sz="24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81"/>
          <p:cNvSpPr txBox="1"/>
          <p:nvPr/>
        </p:nvSpPr>
        <p:spPr>
          <a:xfrm>
            <a:off x="1184475" y="2419948"/>
            <a:ext cx="6311100" cy="101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적을 모두 처치하여 웨이브가 끝나면</a:t>
            </a:r>
            <a:r>
              <a:rPr lang="en-US" alt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자동으로 상점이 열리며 상점을 사용하는 동안은 게임이 일시정지 상태가 됩니다</a:t>
            </a: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3" name="Google Shape;6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513" y="1083252"/>
            <a:ext cx="134302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1"/>
          <p:cNvSpPr txBox="1"/>
          <p:nvPr/>
        </p:nvSpPr>
        <p:spPr>
          <a:xfrm>
            <a:off x="0" y="29225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</a:t>
            </a:r>
            <a:r>
              <a:rPr lang="ko-KR" altLang="en-US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및 콘텐츠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2"/>
          <p:cNvSpPr txBox="1"/>
          <p:nvPr/>
        </p:nvSpPr>
        <p:spPr>
          <a:xfrm>
            <a:off x="3596298" y="350200"/>
            <a:ext cx="294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상점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82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82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82"/>
          <p:cNvSpPr txBox="1"/>
          <p:nvPr/>
        </p:nvSpPr>
        <p:spPr>
          <a:xfrm>
            <a:off x="-19500" y="0"/>
            <a:ext cx="3000000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500"/>
              </a:spcBef>
              <a:buClr>
                <a:schemeClr val="dk1"/>
              </a:buClr>
              <a:buSzPts val="1100"/>
            </a:pPr>
            <a:r>
              <a:rPr lang="en-US" altLang="ko-KR" sz="1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</a:t>
            </a:r>
            <a:r>
              <a:rPr lang="ko-KR" altLang="en-US" sz="1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및 콘텐츠</a:t>
            </a:r>
            <a:endParaRPr lang="ko-KR" altLang="en-US"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26" name="Google Shape;626;p82"/>
          <p:cNvSpPr txBox="1"/>
          <p:nvPr/>
        </p:nvSpPr>
        <p:spPr>
          <a:xfrm>
            <a:off x="1523138" y="1218300"/>
            <a:ext cx="5598363" cy="107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sz="19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크레딧을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소모하여 무기 구매</a:t>
            </a:r>
            <a:endParaRPr lang="en-US" altLang="ko-KR"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무기의 데미지</a:t>
            </a: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발사 속도</a:t>
            </a: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장탄 수 업그레이드 가능 합니다</a:t>
            </a: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"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2"/>
          <p:cNvSpPr txBox="1"/>
          <p:nvPr/>
        </p:nvSpPr>
        <p:spPr>
          <a:xfrm>
            <a:off x="3596298" y="350200"/>
            <a:ext cx="294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상점</a:t>
            </a:r>
            <a:r>
              <a:rPr lang="en-US" alt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GUI</a:t>
            </a:r>
            <a:endParaRPr sz="24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82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82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82"/>
          <p:cNvSpPr txBox="1"/>
          <p:nvPr/>
        </p:nvSpPr>
        <p:spPr>
          <a:xfrm>
            <a:off x="-19500" y="0"/>
            <a:ext cx="3000000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500"/>
              </a:spcBef>
              <a:buClr>
                <a:schemeClr val="dk1"/>
              </a:buClr>
              <a:buSzPts val="1100"/>
            </a:pPr>
            <a:r>
              <a:rPr lang="en-US" altLang="ko-KR" sz="1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</a:t>
            </a:r>
            <a:r>
              <a:rPr lang="ko-KR" altLang="en-US" sz="1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및 콘텐츠</a:t>
            </a:r>
            <a:endParaRPr lang="ko-KR" altLang="en-US"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DA5CC8-EB29-FAD0-EDD1-136270EE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728"/>
            <a:ext cx="9144000" cy="4069772"/>
          </a:xfrm>
          <a:prstGeom prst="rect">
            <a:avLst/>
          </a:prstGeom>
        </p:spPr>
      </p:pic>
      <p:sp>
        <p:nvSpPr>
          <p:cNvPr id="6" name="Google Shape;636;p83">
            <a:extLst>
              <a:ext uri="{FF2B5EF4-FFF2-40B4-BE49-F238E27FC236}">
                <a16:creationId xmlns:a16="http://schemas.microsoft.com/office/drawing/2014/main" id="{604B4B98-4396-C823-94C6-FB6128B86E64}"/>
              </a:ext>
            </a:extLst>
          </p:cNvPr>
          <p:cNvSpPr/>
          <p:nvPr/>
        </p:nvSpPr>
        <p:spPr>
          <a:xfrm>
            <a:off x="295147" y="1109631"/>
            <a:ext cx="2551962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Malgun Gothic"/>
                <a:ea typeface="Malgun Gothic"/>
                <a:cs typeface="Malgun Gothic"/>
                <a:sym typeface="Malgun Gothic"/>
              </a:rPr>
              <a:t>장비를 </a:t>
            </a:r>
            <a:r>
              <a:rPr lang="ko-KR" alt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소유했을시</a:t>
            </a:r>
            <a:r>
              <a:rPr lang="ko-KR" altLang="en-US" sz="1300" dirty="0">
                <a:latin typeface="Malgun Gothic"/>
                <a:ea typeface="Malgun Gothic"/>
                <a:cs typeface="Malgun Gothic"/>
                <a:sym typeface="Malgun Gothic"/>
              </a:rPr>
              <a:t> 빨갛게 표시</a:t>
            </a: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636;p83">
            <a:extLst>
              <a:ext uri="{FF2B5EF4-FFF2-40B4-BE49-F238E27FC236}">
                <a16:creationId xmlns:a16="http://schemas.microsoft.com/office/drawing/2014/main" id="{7CC5299A-1FB4-ACD4-8F83-08461A0AD6BC}"/>
              </a:ext>
            </a:extLst>
          </p:cNvPr>
          <p:cNvSpPr/>
          <p:nvPr/>
        </p:nvSpPr>
        <p:spPr>
          <a:xfrm>
            <a:off x="204519" y="3080663"/>
            <a:ext cx="2551962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크레딧을</a:t>
            </a:r>
            <a:r>
              <a:rPr lang="ko-KR" altLang="en-US" sz="1300" dirty="0">
                <a:latin typeface="Malgun Gothic"/>
                <a:ea typeface="Malgun Gothic"/>
                <a:cs typeface="Malgun Gothic"/>
                <a:sym typeface="Malgun Gothic"/>
              </a:rPr>
              <a:t> 소모해서 업그레이드</a:t>
            </a: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636;p83">
            <a:extLst>
              <a:ext uri="{FF2B5EF4-FFF2-40B4-BE49-F238E27FC236}">
                <a16:creationId xmlns:a16="http://schemas.microsoft.com/office/drawing/2014/main" id="{797EDE94-2950-C05E-9C65-58C4C6DBE6E3}"/>
              </a:ext>
            </a:extLst>
          </p:cNvPr>
          <p:cNvSpPr/>
          <p:nvPr/>
        </p:nvSpPr>
        <p:spPr>
          <a:xfrm>
            <a:off x="3652862" y="4058144"/>
            <a:ext cx="1507956" cy="312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Malgun Gothic"/>
                <a:ea typeface="Malgun Gothic"/>
                <a:cs typeface="Malgun Gothic"/>
                <a:sym typeface="Malgun Gothic"/>
              </a:rPr>
              <a:t>현재 소지 크레딧</a:t>
            </a: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670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/>
        </p:nvSpPr>
        <p:spPr>
          <a:xfrm>
            <a:off x="3470823" y="350200"/>
            <a:ext cx="294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전투 시스템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49"/>
          <p:cNvSpPr txBox="1"/>
          <p:nvPr/>
        </p:nvSpPr>
        <p:spPr>
          <a:xfrm>
            <a:off x="2818775" y="1249073"/>
            <a:ext cx="63111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플레이어는 체력(HP)를 가지고 있으며 피격시 HP가 감소하는 방식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(HP 최대치는 100)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49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38" y="1249075"/>
            <a:ext cx="254317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/>
          <p:nvPr/>
        </p:nvSpPr>
        <p:spPr>
          <a:xfrm>
            <a:off x="2818775" y="3012548"/>
            <a:ext cx="6311100" cy="110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-KR" altLang="en-US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사격 시 </a:t>
            </a:r>
            <a:r>
              <a:rPr lang="ko" sz="19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조준점에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레이 캐스트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검사하여 해당 교점으로 총알을 발사하여 투사체와의 충돌을 검사</a:t>
            </a:r>
            <a:endParaRPr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78" y="3495625"/>
            <a:ext cx="1884300" cy="133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 descr="도표, 스크린샷, 라인, 그래프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700" y="2421950"/>
            <a:ext cx="1894875" cy="10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시스템 및 콘텐츠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/>
        </p:nvSpPr>
        <p:spPr>
          <a:xfrm>
            <a:off x="3470823" y="350200"/>
            <a:ext cx="294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전투 시스템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50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50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50"/>
          <p:cNvSpPr txBox="1"/>
          <p:nvPr/>
        </p:nvSpPr>
        <p:spPr>
          <a:xfrm>
            <a:off x="1355175" y="3080673"/>
            <a:ext cx="6311100" cy="107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 처치시 낮은 확률로 “제드 타임”이 활성화 되어</a:t>
            </a:r>
            <a:endParaRPr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화면이 회색이 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되며 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적의 속도가 느려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지며 </a:t>
            </a:r>
            <a:r>
              <a:rPr lang="ko-KR" altLang="en-US" sz="19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제드타임동안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발사되는 탄환은 </a:t>
            </a:r>
            <a:r>
              <a:rPr lang="ko-KR" altLang="en-US" sz="19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유도탄의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성질을 가짐</a:t>
            </a: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013" y="1199525"/>
            <a:ext cx="3166023" cy="1780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시스템 및 콘텐츠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BFBF"/>
            </a:gs>
            <a:gs pos="100000">
              <a:srgbClr val="737373"/>
            </a:gs>
          </a:gsLst>
          <a:lin ang="5400012" scaled="0"/>
        </a:gra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51"/>
          <p:cNvGrpSpPr/>
          <p:nvPr/>
        </p:nvGrpSpPr>
        <p:grpSpPr>
          <a:xfrm>
            <a:off x="218940" y="420948"/>
            <a:ext cx="4729474" cy="1104749"/>
            <a:chOff x="536854" y="-517219"/>
            <a:chExt cx="6305965" cy="1472999"/>
          </a:xfrm>
        </p:grpSpPr>
        <p:sp>
          <p:nvSpPr>
            <p:cNvPr id="335" name="Google Shape;335;p51"/>
            <p:cNvSpPr/>
            <p:nvPr/>
          </p:nvSpPr>
          <p:spPr>
            <a:xfrm>
              <a:off x="4666897" y="-517219"/>
              <a:ext cx="564000" cy="564000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6" name="Google Shape;336;p51"/>
            <p:cNvGrpSpPr/>
            <p:nvPr/>
          </p:nvGrpSpPr>
          <p:grpSpPr>
            <a:xfrm>
              <a:off x="1110924" y="-466098"/>
              <a:ext cx="5731895" cy="1421878"/>
              <a:chOff x="1110924" y="-548468"/>
              <a:chExt cx="5731895" cy="1421878"/>
            </a:xfrm>
          </p:grpSpPr>
          <p:sp>
            <p:nvSpPr>
              <p:cNvPr id="337" name="Google Shape;337;p51"/>
              <p:cNvSpPr txBox="1"/>
              <p:nvPr/>
            </p:nvSpPr>
            <p:spPr>
              <a:xfrm>
                <a:off x="4853219" y="-548468"/>
                <a:ext cx="1989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25" tIns="34250" rIns="68525" bIns="342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 b="1">
                    <a:solidFill>
                      <a:srgbClr val="4B465E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Flow Chart</a:t>
                </a:r>
                <a:endParaRPr sz="1100"/>
              </a:p>
            </p:txBody>
          </p:sp>
          <p:sp>
            <p:nvSpPr>
              <p:cNvPr id="338" name="Google Shape;338;p51"/>
              <p:cNvSpPr txBox="1"/>
              <p:nvPr/>
            </p:nvSpPr>
            <p:spPr>
              <a:xfrm>
                <a:off x="1110924" y="616910"/>
                <a:ext cx="184500" cy="25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25" tIns="34250" rIns="68525" bIns="342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4B465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39" name="Google Shape;339;p51"/>
            <p:cNvSpPr txBox="1"/>
            <p:nvPr/>
          </p:nvSpPr>
          <p:spPr>
            <a:xfrm>
              <a:off x="536854" y="451302"/>
              <a:ext cx="184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25" tIns="34250" rIns="68525" bIns="342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0" name="Google Shape;340;p51"/>
          <p:cNvSpPr/>
          <p:nvPr/>
        </p:nvSpPr>
        <p:spPr>
          <a:xfrm>
            <a:off x="3508025" y="1091100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게임 실행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3508025" y="187457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메인 메뉴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51"/>
          <p:cNvSpPr/>
          <p:nvPr/>
        </p:nvSpPr>
        <p:spPr>
          <a:xfrm>
            <a:off x="1639750" y="187457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1639750" y="2579500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크레딧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51"/>
          <p:cNvSpPr/>
          <p:nvPr/>
        </p:nvSpPr>
        <p:spPr>
          <a:xfrm>
            <a:off x="3508025" y="2579500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 인 게임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5306875" y="328442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 사망 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3508025" y="328442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 승리 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7" name="Google Shape;347;p51"/>
          <p:cNvCxnSpPr>
            <a:stCxn id="340" idx="2"/>
            <a:endCxn id="341" idx="0"/>
          </p:cNvCxnSpPr>
          <p:nvPr/>
        </p:nvCxnSpPr>
        <p:spPr>
          <a:xfrm>
            <a:off x="4142525" y="1403100"/>
            <a:ext cx="0" cy="4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51"/>
          <p:cNvCxnSpPr>
            <a:stCxn id="341" idx="2"/>
            <a:endCxn id="344" idx="0"/>
          </p:cNvCxnSpPr>
          <p:nvPr/>
        </p:nvCxnSpPr>
        <p:spPr>
          <a:xfrm>
            <a:off x="4142525" y="2186575"/>
            <a:ext cx="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51"/>
          <p:cNvCxnSpPr>
            <a:stCxn id="344" idx="2"/>
            <a:endCxn id="346" idx="0"/>
          </p:cNvCxnSpPr>
          <p:nvPr/>
        </p:nvCxnSpPr>
        <p:spPr>
          <a:xfrm>
            <a:off x="4142525" y="2891500"/>
            <a:ext cx="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51"/>
          <p:cNvCxnSpPr>
            <a:stCxn id="341" idx="1"/>
            <a:endCxn id="342" idx="3"/>
          </p:cNvCxnSpPr>
          <p:nvPr/>
        </p:nvCxnSpPr>
        <p:spPr>
          <a:xfrm rot="10800000">
            <a:off x="2908625" y="20305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1" name="Google Shape;351;p51"/>
          <p:cNvCxnSpPr>
            <a:stCxn id="342" idx="2"/>
            <a:endCxn id="343" idx="0"/>
          </p:cNvCxnSpPr>
          <p:nvPr/>
        </p:nvCxnSpPr>
        <p:spPr>
          <a:xfrm>
            <a:off x="2274250" y="2186575"/>
            <a:ext cx="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p51"/>
          <p:cNvSpPr/>
          <p:nvPr/>
        </p:nvSpPr>
        <p:spPr>
          <a:xfrm>
            <a:off x="2911925" y="2171675"/>
            <a:ext cx="544300" cy="557900"/>
          </a:xfrm>
          <a:custGeom>
            <a:avLst/>
            <a:gdLst/>
            <a:ahLst/>
            <a:cxnLst/>
            <a:rect l="l" t="t" r="r" b="b"/>
            <a:pathLst>
              <a:path w="21772" h="22316" extrusionOk="0">
                <a:moveTo>
                  <a:pt x="0" y="22316"/>
                </a:moveTo>
                <a:lnTo>
                  <a:pt x="13335" y="22316"/>
                </a:lnTo>
                <a:lnTo>
                  <a:pt x="13335" y="0"/>
                </a:lnTo>
                <a:lnTo>
                  <a:pt x="21772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53" name="Google Shape;353;p51"/>
          <p:cNvCxnSpPr/>
          <p:nvPr/>
        </p:nvCxnSpPr>
        <p:spPr>
          <a:xfrm>
            <a:off x="3258900" y="2175225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51"/>
          <p:cNvSpPr/>
          <p:nvPr/>
        </p:nvSpPr>
        <p:spPr>
          <a:xfrm>
            <a:off x="4782900" y="2722775"/>
            <a:ext cx="1197450" cy="360575"/>
          </a:xfrm>
          <a:custGeom>
            <a:avLst/>
            <a:gdLst/>
            <a:ahLst/>
            <a:cxnLst/>
            <a:rect l="l" t="t" r="r" b="b"/>
            <a:pathLst>
              <a:path w="47898" h="14423" extrusionOk="0">
                <a:moveTo>
                  <a:pt x="0" y="0"/>
                </a:moveTo>
                <a:lnTo>
                  <a:pt x="47898" y="0"/>
                </a:lnTo>
                <a:lnTo>
                  <a:pt x="47898" y="14423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55" name="Google Shape;355;p51"/>
          <p:cNvCxnSpPr/>
          <p:nvPr/>
        </p:nvCxnSpPr>
        <p:spPr>
          <a:xfrm flipH="1">
            <a:off x="5980350" y="2954200"/>
            <a:ext cx="480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51"/>
          <p:cNvSpPr/>
          <p:nvPr/>
        </p:nvSpPr>
        <p:spPr>
          <a:xfrm>
            <a:off x="5306875" y="187457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게임 종료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7" name="Google Shape;357;p51"/>
          <p:cNvCxnSpPr>
            <a:stCxn id="341" idx="3"/>
            <a:endCxn id="356" idx="1"/>
          </p:cNvCxnSpPr>
          <p:nvPr/>
        </p:nvCxnSpPr>
        <p:spPr>
          <a:xfrm>
            <a:off x="4777025" y="2030575"/>
            <a:ext cx="52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51"/>
          <p:cNvCxnSpPr/>
          <p:nvPr/>
        </p:nvCxnSpPr>
        <p:spPr>
          <a:xfrm rot="10800000">
            <a:off x="4315913" y="2175625"/>
            <a:ext cx="0" cy="4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51"/>
          <p:cNvSpPr/>
          <p:nvPr/>
        </p:nvSpPr>
        <p:spPr>
          <a:xfrm>
            <a:off x="1136200" y="2008400"/>
            <a:ext cx="2803075" cy="1129400"/>
          </a:xfrm>
          <a:custGeom>
            <a:avLst/>
            <a:gdLst/>
            <a:ahLst/>
            <a:cxnLst/>
            <a:rect l="l" t="t" r="r" b="b"/>
            <a:pathLst>
              <a:path w="112123" h="45176" extrusionOk="0">
                <a:moveTo>
                  <a:pt x="112123" y="35651"/>
                </a:moveTo>
                <a:lnTo>
                  <a:pt x="112123" y="45176"/>
                </a:lnTo>
                <a:lnTo>
                  <a:pt x="0" y="45176"/>
                </a:lnTo>
                <a:lnTo>
                  <a:pt x="0" y="0"/>
                </a:lnTo>
                <a:lnTo>
                  <a:pt x="19866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60" name="Google Shape;360;p51"/>
          <p:cNvCxnSpPr/>
          <p:nvPr/>
        </p:nvCxnSpPr>
        <p:spPr>
          <a:xfrm>
            <a:off x="1401550" y="2008400"/>
            <a:ext cx="23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51"/>
          <p:cNvSpPr/>
          <p:nvPr/>
        </p:nvSpPr>
        <p:spPr>
          <a:xfrm>
            <a:off x="1639750" y="3284425"/>
            <a:ext cx="1269000" cy="312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     상점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2905125" y="2641125"/>
            <a:ext cx="585100" cy="727975"/>
          </a:xfrm>
          <a:custGeom>
            <a:avLst/>
            <a:gdLst/>
            <a:ahLst/>
            <a:cxnLst/>
            <a:rect l="l" t="t" r="r" b="b"/>
            <a:pathLst>
              <a:path w="23404" h="29119" extrusionOk="0">
                <a:moveTo>
                  <a:pt x="0" y="29119"/>
                </a:moveTo>
                <a:lnTo>
                  <a:pt x="12791" y="29119"/>
                </a:lnTo>
                <a:lnTo>
                  <a:pt x="16329" y="29119"/>
                </a:lnTo>
                <a:lnTo>
                  <a:pt x="16329" y="0"/>
                </a:lnTo>
                <a:lnTo>
                  <a:pt x="23404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63" name="Google Shape;363;p51"/>
          <p:cNvCxnSpPr/>
          <p:nvPr/>
        </p:nvCxnSpPr>
        <p:spPr>
          <a:xfrm>
            <a:off x="3344825" y="2641125"/>
            <a:ext cx="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4" name="Google Shape;364;p51"/>
          <p:cNvSpPr/>
          <p:nvPr/>
        </p:nvSpPr>
        <p:spPr>
          <a:xfrm>
            <a:off x="2918725" y="2743175"/>
            <a:ext cx="585125" cy="762000"/>
          </a:xfrm>
          <a:custGeom>
            <a:avLst/>
            <a:gdLst/>
            <a:ahLst/>
            <a:cxnLst/>
            <a:rect l="l" t="t" r="r" b="b"/>
            <a:pathLst>
              <a:path w="23405" h="30480" extrusionOk="0">
                <a:moveTo>
                  <a:pt x="23405" y="0"/>
                </a:moveTo>
                <a:lnTo>
                  <a:pt x="20139" y="0"/>
                </a:lnTo>
                <a:lnTo>
                  <a:pt x="20139" y="30480"/>
                </a:lnTo>
                <a:lnTo>
                  <a:pt x="0" y="3048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65" name="Google Shape;365;p51"/>
          <p:cNvCxnSpPr/>
          <p:nvPr/>
        </p:nvCxnSpPr>
        <p:spPr>
          <a:xfrm rot="10800000">
            <a:off x="2918725" y="3505175"/>
            <a:ext cx="23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51"/>
          <p:cNvSpPr/>
          <p:nvPr/>
        </p:nvSpPr>
        <p:spPr>
          <a:xfrm>
            <a:off x="4537975" y="2198900"/>
            <a:ext cx="1592050" cy="1088575"/>
          </a:xfrm>
          <a:custGeom>
            <a:avLst/>
            <a:gdLst/>
            <a:ahLst/>
            <a:cxnLst/>
            <a:rect l="l" t="t" r="r" b="b"/>
            <a:pathLst>
              <a:path w="63682" h="43543" extrusionOk="0">
                <a:moveTo>
                  <a:pt x="63682" y="43543"/>
                </a:moveTo>
                <a:lnTo>
                  <a:pt x="63682" y="10613"/>
                </a:lnTo>
                <a:lnTo>
                  <a:pt x="0" y="10613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7" name="Google Shape;367;p51"/>
          <p:cNvSpPr/>
          <p:nvPr/>
        </p:nvSpPr>
        <p:spPr>
          <a:xfrm>
            <a:off x="4231825" y="1688625"/>
            <a:ext cx="2830275" cy="2197550"/>
          </a:xfrm>
          <a:custGeom>
            <a:avLst/>
            <a:gdLst/>
            <a:ahLst/>
            <a:cxnLst/>
            <a:rect l="l" t="t" r="r" b="b"/>
            <a:pathLst>
              <a:path w="113211" h="87902" extrusionOk="0">
                <a:moveTo>
                  <a:pt x="0" y="76200"/>
                </a:moveTo>
                <a:lnTo>
                  <a:pt x="0" y="87902"/>
                </a:lnTo>
                <a:lnTo>
                  <a:pt x="113211" y="87902"/>
                </a:lnTo>
                <a:lnTo>
                  <a:pt x="113211" y="0"/>
                </a:lnTo>
                <a:lnTo>
                  <a:pt x="3538" y="0"/>
                </a:lnTo>
                <a:lnTo>
                  <a:pt x="3538" y="7348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68" name="Google Shape;368;p51"/>
          <p:cNvCxnSpPr/>
          <p:nvPr/>
        </p:nvCxnSpPr>
        <p:spPr>
          <a:xfrm>
            <a:off x="4315925" y="1725000"/>
            <a:ext cx="0" cy="1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51"/>
          <p:cNvCxnSpPr/>
          <p:nvPr/>
        </p:nvCxnSpPr>
        <p:spPr>
          <a:xfrm rot="10800000">
            <a:off x="4537975" y="2205750"/>
            <a:ext cx="0" cy="1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" name="Google Shape;370;p5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시스템 및 콘텐츠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C22B44-B2F6-0E3A-C14F-B813921F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818"/>
            <a:ext cx="9144000" cy="4121006"/>
          </a:xfrm>
          <a:prstGeom prst="rect">
            <a:avLst/>
          </a:prstGeom>
        </p:spPr>
      </p:pic>
      <p:sp>
        <p:nvSpPr>
          <p:cNvPr id="375" name="Google Shape;375;p5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 MAP</a:t>
            </a:r>
            <a:endParaRPr dirty="0"/>
          </a:p>
        </p:txBody>
      </p:sp>
      <p:sp>
        <p:nvSpPr>
          <p:cNvPr id="377" name="Google Shape;377;p52"/>
          <p:cNvSpPr/>
          <p:nvPr/>
        </p:nvSpPr>
        <p:spPr>
          <a:xfrm>
            <a:off x="6841775" y="2063700"/>
            <a:ext cx="2346000" cy="1173000"/>
          </a:xfrm>
          <a:prstGeom prst="wedgeRectCallout">
            <a:avLst>
              <a:gd name="adj1" fmla="val -48478"/>
              <a:gd name="adj2" fmla="val 835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성벽에 둘러싸여 있는 작은 숲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CF66EBE5-C164-8085-2587-DDF8C941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4C995E-1F7C-EE40-541B-5E161294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461700"/>
            <a:ext cx="8034618" cy="4506155"/>
          </a:xfrm>
          <a:prstGeom prst="rect">
            <a:avLst/>
          </a:prstGeom>
        </p:spPr>
      </p:pic>
      <p:sp>
        <p:nvSpPr>
          <p:cNvPr id="375" name="Google Shape;375;p52">
            <a:extLst>
              <a:ext uri="{FF2B5EF4-FFF2-40B4-BE49-F238E27FC236}">
                <a16:creationId xmlns:a16="http://schemas.microsoft.com/office/drawing/2014/main" id="{70397B87-AC15-B2C6-331D-4AFD2BD0DD04}"/>
              </a:ext>
            </a:extLst>
          </p:cNvPr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 MAP</a:t>
            </a:r>
            <a:endParaRPr dirty="0"/>
          </a:p>
        </p:txBody>
      </p:sp>
      <p:sp>
        <p:nvSpPr>
          <p:cNvPr id="377" name="Google Shape;377;p52">
            <a:extLst>
              <a:ext uri="{FF2B5EF4-FFF2-40B4-BE49-F238E27FC236}">
                <a16:creationId xmlns:a16="http://schemas.microsoft.com/office/drawing/2014/main" id="{CEB61CC4-DEF7-69FF-46FA-E3E8DCD70DFD}"/>
              </a:ext>
            </a:extLst>
          </p:cNvPr>
          <p:cNvSpPr/>
          <p:nvPr/>
        </p:nvSpPr>
        <p:spPr>
          <a:xfrm>
            <a:off x="6673686" y="2070423"/>
            <a:ext cx="2346000" cy="1173000"/>
          </a:xfrm>
          <a:prstGeom prst="wedgeRectCallout">
            <a:avLst>
              <a:gd name="adj1" fmla="val -48478"/>
              <a:gd name="adj2" fmla="val 835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총 발사 시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해당 위치 광원 효과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935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D9513B1-8D85-218B-4FCC-5B6C8ECF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F19D10-CCF6-6FE6-79A0-8239938EC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3" y="581773"/>
            <a:ext cx="7873253" cy="4425248"/>
          </a:xfrm>
          <a:prstGeom prst="rect">
            <a:avLst/>
          </a:prstGeom>
        </p:spPr>
      </p:pic>
      <p:sp>
        <p:nvSpPr>
          <p:cNvPr id="375" name="Google Shape;375;p52">
            <a:extLst>
              <a:ext uri="{FF2B5EF4-FFF2-40B4-BE49-F238E27FC236}">
                <a16:creationId xmlns:a16="http://schemas.microsoft.com/office/drawing/2014/main" id="{289EA5EC-92CC-48EE-E96D-39AF60E7A5FE}"/>
              </a:ext>
            </a:extLst>
          </p:cNvPr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 MAP</a:t>
            </a:r>
            <a:endParaRPr dirty="0"/>
          </a:p>
        </p:txBody>
      </p:sp>
      <p:sp>
        <p:nvSpPr>
          <p:cNvPr id="377" name="Google Shape;377;p52">
            <a:extLst>
              <a:ext uri="{FF2B5EF4-FFF2-40B4-BE49-F238E27FC236}">
                <a16:creationId xmlns:a16="http://schemas.microsoft.com/office/drawing/2014/main" id="{425F47DA-DE07-16A4-5A63-A53DC776B065}"/>
              </a:ext>
            </a:extLst>
          </p:cNvPr>
          <p:cNvSpPr/>
          <p:nvPr/>
        </p:nvSpPr>
        <p:spPr>
          <a:xfrm>
            <a:off x="6673686" y="2070423"/>
            <a:ext cx="2346000" cy="1173000"/>
          </a:xfrm>
          <a:prstGeom prst="wedgeRectCallout">
            <a:avLst>
              <a:gd name="adj1" fmla="val -48478"/>
              <a:gd name="adj2" fmla="val 835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일정 처치마다 </a:t>
            </a:r>
            <a:r>
              <a:rPr lang="en-US" altLang="ko-KR" dirty="0" err="1">
                <a:latin typeface="Malgun Gothic"/>
                <a:ea typeface="Malgun Gothic"/>
                <a:cs typeface="Malgun Gothic"/>
                <a:sym typeface="Malgun Gothic"/>
              </a:rPr>
              <a:t>ZedTime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화면 흑백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총알에 유도 속성 부여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200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/>
        </p:nvSpPr>
        <p:spPr>
          <a:xfrm>
            <a:off x="4195053" y="171560"/>
            <a:ext cx="753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814725" y="682275"/>
            <a:ext cx="8499600" cy="319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3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br>
              <a:rPr lang="ko" sz="13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개발 인원 및 역할</a:t>
            </a:r>
            <a:b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개발환경</a:t>
            </a:r>
            <a:b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게임 개요</a:t>
            </a:r>
            <a:b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4) 게임 배경 </a:t>
            </a:r>
            <a:endParaRPr sz="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및 콘텐츠</a:t>
            </a:r>
            <a:endParaRPr sz="13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게임 규칙</a:t>
            </a:r>
            <a:endParaRPr sz="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</a:t>
            </a:r>
            <a:r>
              <a:rPr lang="ko-KR" altLang="en-US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아이템 및 재화</a:t>
            </a:r>
            <a:endParaRPr sz="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</a:t>
            </a:r>
            <a:r>
              <a:rPr lang="ko-KR" altLang="en-US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상점</a:t>
            </a:r>
            <a:endParaRPr sz="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4) </a:t>
            </a:r>
            <a:r>
              <a:rPr lang="ko" altLang="ko-KR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 시스템</a:t>
            </a:r>
            <a:endParaRPr sz="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" sz="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) 플로우차트</a:t>
            </a:r>
            <a:endParaRPr sz="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</a:t>
            </a:r>
            <a:endParaRPr sz="13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13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Character</a:t>
            </a:r>
            <a:endParaRPr sz="13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algun Gothic"/>
              <a:buAutoNum type="romanUcPeriod"/>
            </a:pPr>
            <a:r>
              <a:rPr lang="ko" sz="13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Effect</a:t>
            </a:r>
            <a:endParaRPr sz="16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6E046F-0E1D-5ED8-206E-A139AEB2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900"/>
            <a:ext cx="9144000" cy="4611013"/>
          </a:xfrm>
          <a:prstGeom prst="rect">
            <a:avLst/>
          </a:prstGeom>
        </p:spPr>
      </p:pic>
      <p:sp>
        <p:nvSpPr>
          <p:cNvPr id="382" name="Google Shape;382;p53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  <p:sp>
        <p:nvSpPr>
          <p:cNvPr id="383" name="Google Shape;383;p53"/>
          <p:cNvSpPr txBox="1"/>
          <p:nvPr/>
        </p:nvSpPr>
        <p:spPr>
          <a:xfrm>
            <a:off x="33040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메뉴 GUI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792250" y="1157694"/>
            <a:ext cx="2539800" cy="438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버튼 위에 마우스 호버링 시 글자 색 변경</a:t>
            </a:r>
            <a:endParaRPr sz="7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9EA5EF-EABF-41FA-9054-6BCFD5A13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" y="505900"/>
            <a:ext cx="9108281" cy="4637600"/>
          </a:xfrm>
          <a:prstGeom prst="rect">
            <a:avLst/>
          </a:prstGeom>
        </p:spPr>
      </p:pic>
      <p:sp>
        <p:nvSpPr>
          <p:cNvPr id="394" name="Google Shape;394;p54"/>
          <p:cNvSpPr txBox="1"/>
          <p:nvPr/>
        </p:nvSpPr>
        <p:spPr>
          <a:xfrm>
            <a:off x="33040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GUI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54"/>
          <p:cNvSpPr/>
          <p:nvPr/>
        </p:nvSpPr>
        <p:spPr>
          <a:xfrm>
            <a:off x="3651599" y="1253955"/>
            <a:ext cx="1840800" cy="627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팝업으로 구현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사운드 조절과 화면크기 조절 가능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54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BC4B3-7BB1-78A6-14A3-7FA8BA5C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800"/>
            <a:ext cx="9144000" cy="4121006"/>
          </a:xfrm>
          <a:prstGeom prst="rect">
            <a:avLst/>
          </a:prstGeom>
        </p:spPr>
      </p:pic>
      <p:sp>
        <p:nvSpPr>
          <p:cNvPr id="411" name="Google Shape;411;p55"/>
          <p:cNvSpPr/>
          <p:nvPr/>
        </p:nvSpPr>
        <p:spPr>
          <a:xfrm>
            <a:off x="0" y="470445"/>
            <a:ext cx="1023600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미니맵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55"/>
          <p:cNvSpPr/>
          <p:nvPr/>
        </p:nvSpPr>
        <p:spPr>
          <a:xfrm flipH="1">
            <a:off x="6999525" y="462711"/>
            <a:ext cx="2038800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현재 웨이브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55"/>
          <p:cNvSpPr/>
          <p:nvPr/>
        </p:nvSpPr>
        <p:spPr>
          <a:xfrm>
            <a:off x="205450" y="3926391"/>
            <a:ext cx="2537700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HP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와 플레이어의 현재상태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55"/>
          <p:cNvSpPr/>
          <p:nvPr/>
        </p:nvSpPr>
        <p:spPr>
          <a:xfrm flipH="1">
            <a:off x="4572000" y="3880709"/>
            <a:ext cx="1989488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algun Gothic"/>
                <a:sym typeface="Malgun Gothic"/>
              </a:rPr>
              <a:t>스팀팩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활성화 여부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55"/>
          <p:cNvSpPr txBox="1"/>
          <p:nvPr/>
        </p:nvSpPr>
        <p:spPr>
          <a:xfrm>
            <a:off x="3586302" y="7485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게임 GUI</a:t>
            </a:r>
            <a:endParaRPr sz="24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55"/>
          <p:cNvSpPr/>
          <p:nvPr/>
        </p:nvSpPr>
        <p:spPr>
          <a:xfrm>
            <a:off x="3757088" y="542100"/>
            <a:ext cx="1110600" cy="46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적의 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55"/>
          <p:cNvSpPr/>
          <p:nvPr/>
        </p:nvSpPr>
        <p:spPr>
          <a:xfrm>
            <a:off x="7409175" y="3419009"/>
            <a:ext cx="1219500" cy="461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보유 크레딧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55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  <p:sp>
        <p:nvSpPr>
          <p:cNvPr id="5" name="Google Shape;420;p55">
            <a:extLst>
              <a:ext uri="{FF2B5EF4-FFF2-40B4-BE49-F238E27FC236}">
                <a16:creationId xmlns:a16="http://schemas.microsoft.com/office/drawing/2014/main" id="{EEB8EB2C-436A-1EC7-9824-423842549BE8}"/>
              </a:ext>
            </a:extLst>
          </p:cNvPr>
          <p:cNvSpPr/>
          <p:nvPr/>
        </p:nvSpPr>
        <p:spPr>
          <a:xfrm>
            <a:off x="7165304" y="4847003"/>
            <a:ext cx="1297115" cy="29649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Malgun Gothic"/>
                <a:ea typeface="Malgun Gothic"/>
                <a:cs typeface="Malgun Gothic"/>
                <a:sym typeface="Malgun Gothic"/>
              </a:rPr>
              <a:t>무기의 상태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50" y="755475"/>
            <a:ext cx="7204499" cy="40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6"/>
          <p:cNvSpPr txBox="1"/>
          <p:nvPr/>
        </p:nvSpPr>
        <p:spPr>
          <a:xfrm>
            <a:off x="34643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패배 화면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/>
        </p:nvSpPr>
        <p:spPr>
          <a:xfrm>
            <a:off x="3464361" y="67300"/>
            <a:ext cx="241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 화면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875" y="762475"/>
            <a:ext cx="7252950" cy="39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7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 UI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8" descr="의류, 사람, 위장, 군대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3104" y="0"/>
            <a:ext cx="36377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8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/>
        </p:nvSpPr>
        <p:spPr>
          <a:xfrm>
            <a:off x="2855714" y="921687"/>
            <a:ext cx="3432571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캐릭터 프로필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1038478" y="1611827"/>
            <a:ext cx="62286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이름: 마셜 콜트(Marshal Colt)</a:t>
            </a:r>
            <a:endParaRPr sz="110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출신지: 미국 서부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상태: 아포칼립스 생존자, 슈퍼면역 보균자,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 육군 특수작전부대 출신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원인을 알 수 없는 바이러스에 의해 좀비 아포칼립스가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발생하고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 육군 출신인 그의 집앞까지 좀비가 들이닥치게 되었습니다. </a:t>
            </a:r>
            <a:endParaRPr sz="210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그는 생존을 위해 싸우게됩니다. </a:t>
            </a:r>
            <a:endParaRPr sz="210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/>
        </p:nvSpPr>
        <p:spPr>
          <a:xfrm>
            <a:off x="2855714" y="921687"/>
            <a:ext cx="2708815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조작방법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60"/>
          <p:cNvSpPr txBox="1"/>
          <p:nvPr/>
        </p:nvSpPr>
        <p:spPr>
          <a:xfrm>
            <a:off x="1031503" y="1650802"/>
            <a:ext cx="6228600" cy="310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키보드 기반 이동</a:t>
            </a: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이동: WASD</a:t>
            </a:r>
            <a:endParaRPr sz="1100" dirty="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공격: 마우스 좌클릭</a:t>
            </a: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</a:t>
            </a: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달리기: SHIFT</a:t>
            </a: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4B465E"/>
              </a:buClr>
              <a:buSzPts val="2100"/>
              <a:buFont typeface="Malgun Gothic"/>
              <a:buChar char="▪"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스팀팩: F</a:t>
            </a:r>
            <a:endParaRPr lang="en-US" altLang="ko"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4B465E"/>
              </a:buClr>
              <a:buSzPts val="2100"/>
              <a:buFont typeface="Malgun Gothic"/>
              <a:buChar char="▪"/>
            </a:pP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재장전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: R</a:t>
            </a: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4B465E"/>
              </a:buClr>
              <a:buSzPts val="2100"/>
              <a:buFont typeface="Malgun Gothic"/>
              <a:buChar char="▪"/>
            </a:pP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돌진 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: X (SWORD 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한정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60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/>
        </p:nvSpPr>
        <p:spPr>
          <a:xfrm>
            <a:off x="3477802" y="928685"/>
            <a:ext cx="2093261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시점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61"/>
          <p:cNvSpPr txBox="1"/>
          <p:nvPr/>
        </p:nvSpPr>
        <p:spPr>
          <a:xfrm>
            <a:off x="1031503" y="1650802"/>
            <a:ext cx="6228600" cy="187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 카메라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카메라가 회전하면 플레이어도 같은 방향으로 회전합니다.</a:t>
            </a:r>
            <a:endParaRPr sz="1100" dirty="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-KR" altLang="en-US" sz="2100" b="0" i="0" u="none" strike="noStrike" cap="none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우클릭</a:t>
            </a:r>
            <a:r>
              <a:rPr lang="ko-KR" altLang="en-US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 지향사격 카메라로 변경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61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/>
        </p:nvSpPr>
        <p:spPr>
          <a:xfrm>
            <a:off x="2673037" y="872701"/>
            <a:ext cx="3124794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애니메이션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1031503" y="1650802"/>
            <a:ext cx="6228645" cy="343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 애니메이션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캐릭터의 속도에 따라 상태가 변경된다.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속도 0 ~ 600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 애니메이션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플레이어의 키 입력에 따라 상태가 변경된다.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Shooting상태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Reloading상태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65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/>
        </p:nvSpPr>
        <p:spPr>
          <a:xfrm>
            <a:off x="2825253" y="938100"/>
            <a:ext cx="34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인원 및 </a:t>
            </a: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2825248" y="2022025"/>
            <a:ext cx="36627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Character</a:t>
            </a: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" sz="21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이희성</a:t>
            </a:r>
            <a:endParaRPr sz="21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</a:t>
            </a:r>
            <a:r>
              <a:rPr lang="en-US" alt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Physics</a:t>
            </a: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오시진</a:t>
            </a:r>
            <a:endParaRPr sz="2100" b="0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UI, Effect</a:t>
            </a:r>
            <a:r>
              <a:rPr lang="ko" sz="2100" b="0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김동환</a:t>
            </a:r>
            <a:endParaRPr sz="2100" b="0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4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 txBox="1"/>
          <p:nvPr/>
        </p:nvSpPr>
        <p:spPr>
          <a:xfrm>
            <a:off x="1388570" y="461700"/>
            <a:ext cx="2176285" cy="68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Idle 상태(속도0)</a:t>
            </a:r>
            <a:endParaRPr sz="1000" dirty="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5" name="그림 4" descr="의류, PC 게임, 스크린샷, 무기이(가) 표시된 사진&#10;&#10;자동 생성된 설명">
            <a:extLst>
              <a:ext uri="{FF2B5EF4-FFF2-40B4-BE49-F238E27FC236}">
                <a16:creationId xmlns:a16="http://schemas.microsoft.com/office/drawing/2014/main" id="{136EDCFC-6037-25AF-FC43-560C2985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81" y="805342"/>
            <a:ext cx="2851058" cy="1944131"/>
          </a:xfrm>
          <a:prstGeom prst="rect">
            <a:avLst/>
          </a:prstGeom>
        </p:spPr>
      </p:pic>
      <p:sp>
        <p:nvSpPr>
          <p:cNvPr id="506" name="Google Shape;506;p67"/>
          <p:cNvSpPr txBox="1"/>
          <p:nvPr/>
        </p:nvSpPr>
        <p:spPr>
          <a:xfrm>
            <a:off x="5032121" y="467878"/>
            <a:ext cx="3419635" cy="68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 상태(속도 0초과)</a:t>
            </a:r>
            <a:endParaRPr sz="1000" dirty="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무기, 소총, PC 게임, 총기이(가) 표시된 사진&#10;&#10;자동 생성된 설명">
            <a:extLst>
              <a:ext uri="{FF2B5EF4-FFF2-40B4-BE49-F238E27FC236}">
                <a16:creationId xmlns:a16="http://schemas.microsoft.com/office/drawing/2014/main" id="{736105FF-C639-8D74-B861-41C90B481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372" y="811521"/>
            <a:ext cx="2851058" cy="1944131"/>
          </a:xfrm>
          <a:prstGeom prst="rect">
            <a:avLst/>
          </a:prstGeom>
        </p:spPr>
      </p:pic>
      <p:sp>
        <p:nvSpPr>
          <p:cNvPr id="513" name="Google Shape;513;p68"/>
          <p:cNvSpPr txBox="1"/>
          <p:nvPr/>
        </p:nvSpPr>
        <p:spPr>
          <a:xfrm>
            <a:off x="1388570" y="2746533"/>
            <a:ext cx="2187038" cy="68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Shooting 상태</a:t>
            </a: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 descr="무기, 의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8D44DAFB-3B3C-2D64-56BE-71B2ED8A9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81" y="3074562"/>
            <a:ext cx="2851058" cy="1944131"/>
          </a:xfrm>
          <a:prstGeom prst="rect">
            <a:avLst/>
          </a:prstGeom>
        </p:spPr>
      </p:pic>
      <p:sp>
        <p:nvSpPr>
          <p:cNvPr id="520" name="Google Shape;520;p69"/>
          <p:cNvSpPr txBox="1"/>
          <p:nvPr/>
        </p:nvSpPr>
        <p:spPr>
          <a:xfrm>
            <a:off x="5568394" y="2753127"/>
            <a:ext cx="1855216" cy="34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Reload 상태</a:t>
            </a: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 descr="무기, PC 게임, 스크린샷, 의류이(가) 표시된 사진&#10;&#10;자동 생성된 설명">
            <a:extLst>
              <a:ext uri="{FF2B5EF4-FFF2-40B4-BE49-F238E27FC236}">
                <a16:creationId xmlns:a16="http://schemas.microsoft.com/office/drawing/2014/main" id="{57236D4D-02DB-EC57-7BAE-082A274E5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861" y="3074562"/>
            <a:ext cx="2840548" cy="19369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86673C-0CA6-7AE3-BD6A-743BA884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94" y="0"/>
            <a:ext cx="5504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68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/>
        </p:nvSpPr>
        <p:spPr>
          <a:xfrm>
            <a:off x="2855714" y="921687"/>
            <a:ext cx="3432571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캐릭터 프로필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1038478" y="1611827"/>
            <a:ext cx="6228600" cy="297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이름: 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블레이드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스트라이커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Blade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Stricker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출신지: 미국 서부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상태: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실험체</a:t>
            </a:r>
            <a:endParaRPr lang="en-US" altLang="ko" sz="2100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</a:pPr>
            <a:endParaRPr lang="en-US"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</a:pPr>
            <a:r>
              <a:rPr lang="ko-KR" altLang="en-US" sz="2100" b="0" i="0" u="none" strike="noStrike" cap="none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호르진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Horzine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탈출한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실험체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좌반신에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인체 실험의 흔적으로 왼팔이 기괴하게 변했으며 얼굴 왼쪽에 흉터가 져 있고 뿔이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돋아있다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446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 txBox="1"/>
          <p:nvPr/>
        </p:nvSpPr>
        <p:spPr>
          <a:xfrm>
            <a:off x="1133396" y="1082677"/>
            <a:ext cx="2417870" cy="34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Idle 상태</a:t>
            </a:r>
            <a:endParaRPr sz="1000" dirty="0"/>
          </a:p>
        </p:txBody>
      </p:sp>
      <p:sp>
        <p:nvSpPr>
          <p:cNvPr id="501" name="Google Shape;501;p66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3" name="그림 2" descr="스크린샷, 잔디, PC 게임, 야외이(가) 표시된 사진&#10;&#10;자동 생성된 설명">
            <a:extLst>
              <a:ext uri="{FF2B5EF4-FFF2-40B4-BE49-F238E27FC236}">
                <a16:creationId xmlns:a16="http://schemas.microsoft.com/office/drawing/2014/main" id="{44245B57-AD48-2546-4D14-5E32D855D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0" r="25889"/>
          <a:stretch/>
        </p:blipFill>
        <p:spPr>
          <a:xfrm>
            <a:off x="687753" y="1438836"/>
            <a:ext cx="2003144" cy="3139888"/>
          </a:xfrm>
          <a:prstGeom prst="rect">
            <a:avLst/>
          </a:prstGeom>
        </p:spPr>
      </p:pic>
      <p:sp>
        <p:nvSpPr>
          <p:cNvPr id="506" name="Google Shape;506;p67"/>
          <p:cNvSpPr txBox="1"/>
          <p:nvPr/>
        </p:nvSpPr>
        <p:spPr>
          <a:xfrm>
            <a:off x="3667845" y="1092668"/>
            <a:ext cx="3419635" cy="34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 상태</a:t>
            </a: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 descr="스크린샷, PC 게임, 잔디, 야외이(가) 표시된 사진&#10;&#10;자동 생성된 설명">
            <a:extLst>
              <a:ext uri="{FF2B5EF4-FFF2-40B4-BE49-F238E27FC236}">
                <a16:creationId xmlns:a16="http://schemas.microsoft.com/office/drawing/2014/main" id="{6B8AFD87-D86C-DAC1-1FCE-39E37302E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14" t="12290" r="34164"/>
          <a:stretch/>
        </p:blipFill>
        <p:spPr>
          <a:xfrm>
            <a:off x="3431406" y="1438836"/>
            <a:ext cx="1770822" cy="3139888"/>
          </a:xfrm>
          <a:prstGeom prst="rect">
            <a:avLst/>
          </a:prstGeom>
        </p:spPr>
      </p:pic>
      <p:sp>
        <p:nvSpPr>
          <p:cNvPr id="513" name="Google Shape;513;p68"/>
          <p:cNvSpPr txBox="1"/>
          <p:nvPr/>
        </p:nvSpPr>
        <p:spPr>
          <a:xfrm>
            <a:off x="6609730" y="1092668"/>
            <a:ext cx="2187038" cy="34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Attack</a:t>
            </a:r>
            <a:r>
              <a:rPr lang="ko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상태</a:t>
            </a: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 descr="잔디, 스크린샷, 야외이(가) 표시된 사진&#10;&#10;자동 생성된 설명">
            <a:extLst>
              <a:ext uri="{FF2B5EF4-FFF2-40B4-BE49-F238E27FC236}">
                <a16:creationId xmlns:a16="http://schemas.microsoft.com/office/drawing/2014/main" id="{7EBEEC0E-F249-02C3-4F4E-5D6C9C11E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9" t="8677" r="14295"/>
          <a:stretch/>
        </p:blipFill>
        <p:spPr>
          <a:xfrm>
            <a:off x="5889182" y="1438836"/>
            <a:ext cx="2907586" cy="31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2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0" descr="장난감, 액션 피겨이(가) 표시된 사진&#10;&#10;낮은 신뢰도로 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3038" y="85378"/>
            <a:ext cx="2957925" cy="497274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0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1"/>
          <p:cNvSpPr txBox="1"/>
          <p:nvPr/>
        </p:nvSpPr>
        <p:spPr>
          <a:xfrm>
            <a:off x="3253082" y="914689"/>
            <a:ext cx="1785485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 프로필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71"/>
          <p:cNvSpPr txBox="1"/>
          <p:nvPr/>
        </p:nvSpPr>
        <p:spPr>
          <a:xfrm>
            <a:off x="1031503" y="1650802"/>
            <a:ext cx="6228600" cy="3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종족: 구울(</a:t>
            </a:r>
            <a:r>
              <a:rPr lang="ko" sz="21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Ghoul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출몰지역: 전세계에 넓게 퍼져있는 일반적인 좀비입니다.</a:t>
            </a:r>
            <a:endParaRPr sz="110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특징: </a:t>
            </a: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기본적으로 무리를 지어 다니며 인간의 위치를 본능적으로 느끼고 위치를 감지하면 먹이로 인식하고 공격하려는 성질이 있습니다. </a:t>
            </a: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일반적인 사람이 물리면 같은 종족으로 변하게 됩니다.</a:t>
            </a:r>
            <a:endParaRPr sz="1100"/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r>
              <a:rPr lang="ko" sz="210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71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2"/>
          <p:cNvSpPr txBox="1"/>
          <p:nvPr/>
        </p:nvSpPr>
        <p:spPr>
          <a:xfrm>
            <a:off x="2673037" y="872701"/>
            <a:ext cx="2401038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 애니메이션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72"/>
          <p:cNvSpPr txBox="1"/>
          <p:nvPr/>
        </p:nvSpPr>
        <p:spPr>
          <a:xfrm>
            <a:off x="1031503" y="1650802"/>
            <a:ext cx="6228645" cy="115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 애니메이션</a:t>
            </a:r>
            <a:endParaRPr sz="2100" b="0" i="0" u="none" strike="noStrike" cap="none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캐릭터의 속도에 따라 상태가 변경된다.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b="0" i="0" u="none" strike="noStrike" cap="none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속도 0 ~ 600</a:t>
            </a:r>
            <a:endParaRPr sz="1100"/>
          </a:p>
        </p:txBody>
      </p:sp>
      <p:sp>
        <p:nvSpPr>
          <p:cNvPr id="542" name="Google Shape;542;p72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/>
          <p:nvPr/>
        </p:nvSpPr>
        <p:spPr>
          <a:xfrm>
            <a:off x="651671" y="605369"/>
            <a:ext cx="3419635" cy="8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 상태(속도 0초과)</a:t>
            </a:r>
            <a:endParaRPr sz="1100" dirty="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74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3" name="그림 2" descr="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39F82E0D-1414-9FAE-D9F8-40E7B05E1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3" t="14" r="17108" b="178"/>
          <a:stretch/>
        </p:blipFill>
        <p:spPr>
          <a:xfrm>
            <a:off x="722705" y="1233598"/>
            <a:ext cx="3135066" cy="3361765"/>
          </a:xfrm>
          <a:prstGeom prst="rect">
            <a:avLst/>
          </a:prstGeom>
        </p:spPr>
      </p:pic>
      <p:sp>
        <p:nvSpPr>
          <p:cNvPr id="547" name="Google Shape;547;p73"/>
          <p:cNvSpPr txBox="1"/>
          <p:nvPr/>
        </p:nvSpPr>
        <p:spPr>
          <a:xfrm>
            <a:off x="4071306" y="347400"/>
            <a:ext cx="4722159" cy="124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Attack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상태</a:t>
            </a:r>
            <a:endParaRPr lang="en-US" altLang="ko"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범위 안에 플레이어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 descr="페인팅, 잔디, 예술이(가) 표시된 사진&#10;&#10;자동 생성된 설명">
            <a:extLst>
              <a:ext uri="{FF2B5EF4-FFF2-40B4-BE49-F238E27FC236}">
                <a16:creationId xmlns:a16="http://schemas.microsoft.com/office/drawing/2014/main" id="{8A6017AB-EECD-9D8A-E3F3-834DAAF25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38" r="17621"/>
          <a:stretch/>
        </p:blipFill>
        <p:spPr>
          <a:xfrm>
            <a:off x="5072695" y="1230405"/>
            <a:ext cx="2831056" cy="33617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D10861C5-3E24-3EC9-9538-75383ECC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1">
            <a:extLst>
              <a:ext uri="{FF2B5EF4-FFF2-40B4-BE49-F238E27FC236}">
                <a16:creationId xmlns:a16="http://schemas.microsoft.com/office/drawing/2014/main" id="{4DA67C95-7D12-3C90-E00E-90942085BA2A}"/>
              </a:ext>
            </a:extLst>
          </p:cNvPr>
          <p:cNvSpPr txBox="1"/>
          <p:nvPr/>
        </p:nvSpPr>
        <p:spPr>
          <a:xfrm>
            <a:off x="3253082" y="914689"/>
            <a:ext cx="1785485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 프로필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71">
            <a:extLst>
              <a:ext uri="{FF2B5EF4-FFF2-40B4-BE49-F238E27FC236}">
                <a16:creationId xmlns:a16="http://schemas.microsoft.com/office/drawing/2014/main" id="{88F737D3-A3A0-9211-3F19-C6003512EB7A}"/>
              </a:ext>
            </a:extLst>
          </p:cNvPr>
          <p:cNvSpPr txBox="1"/>
          <p:nvPr/>
        </p:nvSpPr>
        <p:spPr>
          <a:xfrm>
            <a:off x="1031503" y="1650802"/>
            <a:ext cx="6228600" cy="291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종족: </a:t>
            </a:r>
            <a:r>
              <a:rPr lang="ko-KR" altLang="en-US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탱크</a:t>
            </a:r>
            <a:r>
              <a:rPr lang="en-US" altLang="ko-KR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Tank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출몰지역: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특수계체로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드물게 등장합니다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100" dirty="0"/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특징: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특수계체로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일반적인 좀비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비해 덩치가 크고 </a:t>
            </a:r>
            <a:r>
              <a:rPr lang="ko-KR" altLang="en-US" sz="2100" dirty="0" err="1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일반좀비의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몇 배의 달하는 힘을 가지고 있습니다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돌진을 하거나 주먹을 휘두르는 공격을 합니다</a:t>
            </a:r>
            <a:r>
              <a:rPr lang="en-US" altLang="ko-KR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71">
            <a:extLst>
              <a:ext uri="{FF2B5EF4-FFF2-40B4-BE49-F238E27FC236}">
                <a16:creationId xmlns:a16="http://schemas.microsoft.com/office/drawing/2014/main" id="{84379E3C-C900-B186-F287-4DFF47263BA3}"/>
              </a:ext>
            </a:extLst>
          </p:cNvPr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8865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546">
          <a:extLst>
            <a:ext uri="{FF2B5EF4-FFF2-40B4-BE49-F238E27FC236}">
              <a16:creationId xmlns:a16="http://schemas.microsoft.com/office/drawing/2014/main" id="{8F1DE876-5D7E-AB51-C025-3F38A9C2D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>
            <a:extLst>
              <a:ext uri="{FF2B5EF4-FFF2-40B4-BE49-F238E27FC236}">
                <a16:creationId xmlns:a16="http://schemas.microsoft.com/office/drawing/2014/main" id="{90F18522-A732-1A10-0CD8-CCAB85F5757C}"/>
              </a:ext>
            </a:extLst>
          </p:cNvPr>
          <p:cNvSpPr txBox="1"/>
          <p:nvPr/>
        </p:nvSpPr>
        <p:spPr>
          <a:xfrm>
            <a:off x="520378" y="742592"/>
            <a:ext cx="3575435" cy="124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상태</a:t>
            </a:r>
            <a:endParaRPr lang="en-US" altLang="ko"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(속도0</a:t>
            </a:r>
            <a:r>
              <a:rPr lang="en-US" alt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초과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73">
            <a:extLst>
              <a:ext uri="{FF2B5EF4-FFF2-40B4-BE49-F238E27FC236}">
                <a16:creationId xmlns:a16="http://schemas.microsoft.com/office/drawing/2014/main" id="{3AC8DFAC-F68C-75EF-2582-C7239C56522F}"/>
              </a:ext>
            </a:extLst>
          </p:cNvPr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  <p:pic>
        <p:nvPicPr>
          <p:cNvPr id="4" name="그림 3" descr="잔디, 페인팅, 사람, 예술이(가) 표시된 사진&#10;&#10;자동 생성된 설명">
            <a:extLst>
              <a:ext uri="{FF2B5EF4-FFF2-40B4-BE49-F238E27FC236}">
                <a16:creationId xmlns:a16="http://schemas.microsoft.com/office/drawing/2014/main" id="{A013789F-03D5-81C4-E35E-CBB4D0362F0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7528" y="1833742"/>
            <a:ext cx="3241137" cy="2449146"/>
          </a:xfrm>
          <a:prstGeom prst="rect">
            <a:avLst/>
          </a:prstGeom>
        </p:spPr>
      </p:pic>
      <p:sp>
        <p:nvSpPr>
          <p:cNvPr id="2" name="Google Shape;547;p73">
            <a:extLst>
              <a:ext uri="{FF2B5EF4-FFF2-40B4-BE49-F238E27FC236}">
                <a16:creationId xmlns:a16="http://schemas.microsoft.com/office/drawing/2014/main" id="{BDA0718F-6167-B27F-B111-B4F2AE8D5B2E}"/>
              </a:ext>
            </a:extLst>
          </p:cNvPr>
          <p:cNvSpPr txBox="1"/>
          <p:nvPr/>
        </p:nvSpPr>
        <p:spPr>
          <a:xfrm>
            <a:off x="4262963" y="738118"/>
            <a:ext cx="4578927" cy="124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en-US" alt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ush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상태</a:t>
            </a:r>
            <a:endParaRPr lang="en-US" altLang="ko"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범위 안에 플레이어</a:t>
            </a: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페인팅, 잔디, 예술, 포유류이(가) 표시된 사진&#10;&#10;자동 생성된 설명">
            <a:extLst>
              <a:ext uri="{FF2B5EF4-FFF2-40B4-BE49-F238E27FC236}">
                <a16:creationId xmlns:a16="http://schemas.microsoft.com/office/drawing/2014/main" id="{3F1FD78F-13F2-58B6-22C1-DB14734233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31858" y="1833742"/>
            <a:ext cx="3241137" cy="2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4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-2286" y="1166"/>
            <a:ext cx="9141714" cy="5143500"/>
          </a:xfrm>
          <a:prstGeom prst="rect">
            <a:avLst/>
          </a:prstGeom>
          <a:gradFill>
            <a:gsLst>
              <a:gs pos="0">
                <a:srgbClr val="929292"/>
              </a:gs>
              <a:gs pos="23000">
                <a:srgbClr val="929292"/>
              </a:gs>
              <a:gs pos="69000">
                <a:srgbClr val="7B7B7B"/>
              </a:gs>
              <a:gs pos="97000">
                <a:srgbClr val="737373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0" y="116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3847754" y="5"/>
                </a:moveTo>
                <a:lnTo>
                  <a:pt x="3847754" y="4197373"/>
                </a:lnTo>
                <a:lnTo>
                  <a:pt x="4423416" y="4197373"/>
                </a:lnTo>
                <a:lnTo>
                  <a:pt x="4430942" y="4172627"/>
                </a:lnTo>
                <a:cubicBezTo>
                  <a:pt x="4453920" y="4128344"/>
                  <a:pt x="4509064" y="4095758"/>
                  <a:pt x="4570893" y="4067350"/>
                </a:cubicBezTo>
                <a:cubicBezTo>
                  <a:pt x="4731315" y="3997165"/>
                  <a:pt x="4908447" y="4013876"/>
                  <a:pt x="5082240" y="4000508"/>
                </a:cubicBezTo>
                <a:cubicBezTo>
                  <a:pt x="5312846" y="3970428"/>
                  <a:pt x="5533424" y="3900244"/>
                  <a:pt x="5767374" y="3903586"/>
                </a:cubicBezTo>
                <a:cubicBezTo>
                  <a:pt x="5987953" y="3833401"/>
                  <a:pt x="6231927" y="3910270"/>
                  <a:pt x="6455849" y="3820032"/>
                </a:cubicBezTo>
                <a:cubicBezTo>
                  <a:pt x="6683114" y="3820032"/>
                  <a:pt x="6913720" y="3820032"/>
                  <a:pt x="7144325" y="3820032"/>
                </a:cubicBezTo>
                <a:cubicBezTo>
                  <a:pt x="7211170" y="3823375"/>
                  <a:pt x="7274668" y="3823375"/>
                  <a:pt x="7341512" y="3826717"/>
                </a:cubicBezTo>
                <a:cubicBezTo>
                  <a:pt x="7341512" y="3826717"/>
                  <a:pt x="7344854" y="3826717"/>
                  <a:pt x="7344854" y="3826717"/>
                </a:cubicBezTo>
                <a:lnTo>
                  <a:pt x="7534641" y="3832816"/>
                </a:lnTo>
                <a:lnTo>
                  <a:pt x="7534641" y="5"/>
                </a:lnTo>
                <a:close/>
                <a:moveTo>
                  <a:pt x="372885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7653538" y="1"/>
                </a:lnTo>
                <a:lnTo>
                  <a:pt x="7653538" y="3836633"/>
                </a:lnTo>
                <a:lnTo>
                  <a:pt x="7773901" y="3840500"/>
                </a:lnTo>
                <a:cubicBezTo>
                  <a:pt x="7916359" y="3845096"/>
                  <a:pt x="8058399" y="3850109"/>
                  <a:pt x="8200440" y="3856793"/>
                </a:cubicBezTo>
                <a:cubicBezTo>
                  <a:pt x="8307387" y="3856793"/>
                  <a:pt x="8410993" y="3860135"/>
                  <a:pt x="8517940" y="3860135"/>
                </a:cubicBezTo>
                <a:cubicBezTo>
                  <a:pt x="8745205" y="3876845"/>
                  <a:pt x="8975812" y="3886871"/>
                  <a:pt x="9206418" y="3863477"/>
                </a:cubicBezTo>
                <a:cubicBezTo>
                  <a:pt x="9437024" y="3883530"/>
                  <a:pt x="9660946" y="3870162"/>
                  <a:pt x="9891553" y="3850108"/>
                </a:cubicBezTo>
                <a:cubicBezTo>
                  <a:pt x="10125500" y="3873504"/>
                  <a:pt x="10356108" y="3840082"/>
                  <a:pt x="10586714" y="3810003"/>
                </a:cubicBezTo>
                <a:cubicBezTo>
                  <a:pt x="10817321" y="3823372"/>
                  <a:pt x="11047927" y="3823372"/>
                  <a:pt x="11271848" y="3756529"/>
                </a:cubicBezTo>
                <a:cubicBezTo>
                  <a:pt x="11442298" y="3830056"/>
                  <a:pt x="11525851" y="3589423"/>
                  <a:pt x="11709667" y="3636212"/>
                </a:cubicBezTo>
                <a:cubicBezTo>
                  <a:pt x="11893484" y="3686345"/>
                  <a:pt x="12023827" y="3495843"/>
                  <a:pt x="12184248" y="3429001"/>
                </a:cubicBezTo>
                <a:lnTo>
                  <a:pt x="12192000" y="3437173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989"/>
                </a:lnTo>
                <a:lnTo>
                  <a:pt x="6542821" y="6857989"/>
                </a:lnTo>
                <a:lnTo>
                  <a:pt x="6553813" y="6856417"/>
                </a:lnTo>
                <a:cubicBezTo>
                  <a:pt x="6636844" y="6844080"/>
                  <a:pt x="6761651" y="6822931"/>
                  <a:pt x="6836849" y="6797865"/>
                </a:cubicBezTo>
                <a:cubicBezTo>
                  <a:pt x="6663059" y="6794522"/>
                  <a:pt x="5977924" y="6667523"/>
                  <a:pt x="5951187" y="6644126"/>
                </a:cubicBezTo>
                <a:cubicBezTo>
                  <a:pt x="5964556" y="6637442"/>
                  <a:pt x="5984611" y="6630759"/>
                  <a:pt x="6001320" y="6624073"/>
                </a:cubicBezTo>
                <a:cubicBezTo>
                  <a:pt x="5964556" y="6604022"/>
                  <a:pt x="5934477" y="6580627"/>
                  <a:pt x="5904397" y="6543863"/>
                </a:cubicBezTo>
                <a:cubicBezTo>
                  <a:pt x="5807476" y="6420205"/>
                  <a:pt x="5643712" y="6463653"/>
                  <a:pt x="5506684" y="6416862"/>
                </a:cubicBezTo>
                <a:cubicBezTo>
                  <a:pt x="5593580" y="6156177"/>
                  <a:pt x="5824187" y="6253098"/>
                  <a:pt x="6001320" y="6202967"/>
                </a:cubicBezTo>
                <a:cubicBezTo>
                  <a:pt x="5536764" y="6049228"/>
                  <a:pt x="5627001" y="5969017"/>
                  <a:pt x="5443186" y="5912202"/>
                </a:cubicBezTo>
                <a:cubicBezTo>
                  <a:pt x="5212579" y="5842017"/>
                  <a:pt x="5159104" y="5842017"/>
                  <a:pt x="5159104" y="5842017"/>
                </a:cubicBezTo>
                <a:cubicBezTo>
                  <a:pt x="5429816" y="5628122"/>
                  <a:pt x="5754003" y="5858729"/>
                  <a:pt x="6094899" y="5477726"/>
                </a:cubicBezTo>
                <a:cubicBezTo>
                  <a:pt x="5767371" y="5424253"/>
                  <a:pt x="4788128" y="5397515"/>
                  <a:pt x="4577576" y="5297251"/>
                </a:cubicBezTo>
                <a:cubicBezTo>
                  <a:pt x="4657786" y="5334014"/>
                  <a:pt x="4664471" y="5223724"/>
                  <a:pt x="4701234" y="5223724"/>
                </a:cubicBezTo>
                <a:cubicBezTo>
                  <a:pt x="5012051" y="5220383"/>
                  <a:pt x="5329552" y="5283884"/>
                  <a:pt x="5643712" y="5243777"/>
                </a:cubicBezTo>
                <a:cubicBezTo>
                  <a:pt x="5700528" y="5240436"/>
                  <a:pt x="5790766" y="5270513"/>
                  <a:pt x="5800793" y="5186961"/>
                </a:cubicBezTo>
                <a:cubicBezTo>
                  <a:pt x="5810818" y="5083355"/>
                  <a:pt x="5693843" y="5106750"/>
                  <a:pt x="5643712" y="5096724"/>
                </a:cubicBezTo>
                <a:cubicBezTo>
                  <a:pt x="5439842" y="5063302"/>
                  <a:pt x="5239316" y="5049935"/>
                  <a:pt x="5032104" y="5029881"/>
                </a:cubicBezTo>
                <a:cubicBezTo>
                  <a:pt x="4945209" y="5019854"/>
                  <a:pt x="4838261" y="5039907"/>
                  <a:pt x="4871682" y="4879485"/>
                </a:cubicBezTo>
                <a:cubicBezTo>
                  <a:pt x="4844944" y="4725749"/>
                  <a:pt x="4684523" y="4779222"/>
                  <a:pt x="4600971" y="4705695"/>
                </a:cubicBezTo>
                <a:cubicBezTo>
                  <a:pt x="4641075" y="4618800"/>
                  <a:pt x="4754708" y="4678959"/>
                  <a:pt x="4788128" y="4561984"/>
                </a:cubicBezTo>
                <a:cubicBezTo>
                  <a:pt x="4627707" y="4598747"/>
                  <a:pt x="4644418" y="4344747"/>
                  <a:pt x="4483995" y="4348088"/>
                </a:cubicBezTo>
                <a:lnTo>
                  <a:pt x="4460097" y="4316252"/>
                </a:lnTo>
                <a:lnTo>
                  <a:pt x="0" y="4316252"/>
                </a:lnTo>
                <a:lnTo>
                  <a:pt x="0" y="4197368"/>
                </a:lnTo>
                <a:lnTo>
                  <a:pt x="3728859" y="4197368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44"/>
          <p:cNvSpPr txBox="1"/>
          <p:nvPr/>
        </p:nvSpPr>
        <p:spPr>
          <a:xfrm>
            <a:off x="4757738" y="3136105"/>
            <a:ext cx="4129361" cy="110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sz="3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p44" descr="블랙, 어둠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640" y="572163"/>
            <a:ext cx="2095310" cy="209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8223" y="1089851"/>
            <a:ext cx="2173404" cy="89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1314" y="1150370"/>
            <a:ext cx="2628427" cy="69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 descr="폰트, 그래픽, 그래픽 디자인, 타이포그래피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6640" y="3765218"/>
            <a:ext cx="2801583" cy="70039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5"/>
          <p:cNvSpPr txBox="1"/>
          <p:nvPr/>
        </p:nvSpPr>
        <p:spPr>
          <a:xfrm>
            <a:off x="4140860" y="280326"/>
            <a:ext cx="118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NPC AI</a:t>
            </a:r>
            <a:endParaRPr sz="1100"/>
          </a:p>
        </p:txBody>
      </p:sp>
      <p:sp>
        <p:nvSpPr>
          <p:cNvPr id="562" name="Google Shape;562;p75"/>
          <p:cNvSpPr/>
          <p:nvPr/>
        </p:nvSpPr>
        <p:spPr>
          <a:xfrm>
            <a:off x="3556813" y="833447"/>
            <a:ext cx="1202635" cy="6634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일정한 범위 탐지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75"/>
          <p:cNvSpPr txBox="1"/>
          <p:nvPr/>
        </p:nvSpPr>
        <p:spPr>
          <a:xfrm>
            <a:off x="6388220" y="968984"/>
            <a:ext cx="1834585" cy="39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FSM으로 구현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75"/>
          <p:cNvSpPr/>
          <p:nvPr/>
        </p:nvSpPr>
        <p:spPr>
          <a:xfrm>
            <a:off x="4572000" y="2071149"/>
            <a:ext cx="1416326" cy="6634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75"/>
          <p:cNvSpPr/>
          <p:nvPr/>
        </p:nvSpPr>
        <p:spPr>
          <a:xfrm>
            <a:off x="1797653" y="3201307"/>
            <a:ext cx="1416326" cy="6634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추적 범위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75"/>
          <p:cNvSpPr/>
          <p:nvPr/>
        </p:nvSpPr>
        <p:spPr>
          <a:xfrm>
            <a:off x="2641470" y="2071150"/>
            <a:ext cx="1416326" cy="6634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감지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75"/>
          <p:cNvSpPr/>
          <p:nvPr/>
        </p:nvSpPr>
        <p:spPr>
          <a:xfrm>
            <a:off x="947396" y="4361717"/>
            <a:ext cx="1416300" cy="66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계속추적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75"/>
          <p:cNvSpPr/>
          <p:nvPr/>
        </p:nvSpPr>
        <p:spPr>
          <a:xfrm>
            <a:off x="2857699" y="4331463"/>
            <a:ext cx="1416300" cy="66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3556813" y="1568637"/>
            <a:ext cx="500983" cy="46113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75"/>
          <p:cNvSpPr/>
          <p:nvPr/>
        </p:nvSpPr>
        <p:spPr>
          <a:xfrm>
            <a:off x="4423211" y="1569367"/>
            <a:ext cx="500983" cy="46113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75"/>
          <p:cNvSpPr/>
          <p:nvPr/>
        </p:nvSpPr>
        <p:spPr>
          <a:xfrm>
            <a:off x="2676681" y="2740170"/>
            <a:ext cx="500983" cy="46113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75"/>
          <p:cNvSpPr/>
          <p:nvPr/>
        </p:nvSpPr>
        <p:spPr>
          <a:xfrm>
            <a:off x="1797660" y="3864755"/>
            <a:ext cx="501000" cy="46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75"/>
          <p:cNvSpPr/>
          <p:nvPr/>
        </p:nvSpPr>
        <p:spPr>
          <a:xfrm>
            <a:off x="2857709" y="3864733"/>
            <a:ext cx="501000" cy="46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75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6"/>
          <p:cNvSpPr txBox="1"/>
          <p:nvPr/>
        </p:nvSpPr>
        <p:spPr>
          <a:xfrm>
            <a:off x="3287438" y="2352485"/>
            <a:ext cx="2093261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장비</a:t>
            </a:r>
            <a:endParaRPr sz="2400" b="1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/>
          <p:cNvSpPr txBox="1"/>
          <p:nvPr/>
        </p:nvSpPr>
        <p:spPr>
          <a:xfrm>
            <a:off x="3060964" y="858847"/>
            <a:ext cx="2201464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총기 성능 비교</a:t>
            </a: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79"/>
          <p:cNvSpPr txBox="1"/>
          <p:nvPr/>
        </p:nvSpPr>
        <p:spPr>
          <a:xfrm>
            <a:off x="3043224" y="1906400"/>
            <a:ext cx="27537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돌격 소총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피해량 ★★★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연사속도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★★★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장탄수 </a:t>
            </a:r>
            <a:r>
              <a:rPr lang="en-US" alt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79"/>
          <p:cNvSpPr txBox="1"/>
          <p:nvPr/>
        </p:nvSpPr>
        <p:spPr>
          <a:xfrm>
            <a:off x="656574" y="1906400"/>
            <a:ext cx="22014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권총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피해량 ★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연사속도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★★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장탄수</a:t>
            </a:r>
            <a:r>
              <a:rPr lang="en-US" alt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79"/>
          <p:cNvSpPr txBox="1"/>
          <p:nvPr/>
        </p:nvSpPr>
        <p:spPr>
          <a:xfrm>
            <a:off x="14570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 Character</a:t>
            </a:r>
            <a:endParaRPr dirty="0"/>
          </a:p>
        </p:txBody>
      </p:sp>
      <p:sp>
        <p:nvSpPr>
          <p:cNvPr id="2" name="Google Shape;599;p79">
            <a:extLst>
              <a:ext uri="{FF2B5EF4-FFF2-40B4-BE49-F238E27FC236}">
                <a16:creationId xmlns:a16="http://schemas.microsoft.com/office/drawing/2014/main" id="{4C042622-E100-4779-20A5-0090E1528524}"/>
              </a:ext>
            </a:extLst>
          </p:cNvPr>
          <p:cNvSpPr txBox="1"/>
          <p:nvPr/>
        </p:nvSpPr>
        <p:spPr>
          <a:xfrm>
            <a:off x="5796924" y="1906824"/>
            <a:ext cx="2753700" cy="194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산탄총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None/>
            </a:pP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피해량 ★★</a:t>
            </a:r>
            <a:r>
              <a:rPr lang="ko" altLang="ko-KR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★★★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연사속도</a:t>
            </a: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★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marR="0" lvl="0" indent="-133350" algn="l" rtl="0">
              <a:spcBef>
                <a:spcPts val="500"/>
              </a:spcBef>
              <a:spcAft>
                <a:spcPts val="0"/>
              </a:spcAft>
              <a:buClr>
                <a:srgbClr val="55CFD1"/>
              </a:buClr>
              <a:buSzPts val="2100"/>
              <a:buFont typeface="Noto Sans Symbols"/>
              <a:buChar char="▪"/>
            </a:pPr>
            <a:r>
              <a:rPr lang="ko" sz="2100" b="0" i="0" u="none" strike="noStrike" cap="none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장탄수 </a:t>
            </a:r>
            <a:r>
              <a:rPr lang="en-US" altLang="ko" sz="2100" dirty="0">
                <a:solidFill>
                  <a:srgbClr val="4B465E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2100" b="0" i="0" u="none" strike="noStrike" cap="none" dirty="0">
              <a:solidFill>
                <a:srgbClr val="4B46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2" name="Google Shape;592;p78" descr="무기, 총기, 원거리 무기, 방아쇠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932" y="3989067"/>
            <a:ext cx="1917535" cy="82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7" descr="무기, 총기, 원거리 무기, 총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5852" y="3989067"/>
            <a:ext cx="1894936" cy="85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592F04-235E-283B-7364-A35B2629C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82174" y="3938771"/>
            <a:ext cx="1917534" cy="929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9292"/>
            </a:gs>
            <a:gs pos="23000">
              <a:srgbClr val="929292"/>
            </a:gs>
            <a:gs pos="69000">
              <a:srgbClr val="7B7B7B"/>
            </a:gs>
            <a:gs pos="97000">
              <a:srgbClr val="737373"/>
            </a:gs>
            <a:gs pos="100000">
              <a:srgbClr val="73737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597">
          <a:extLst>
            <a:ext uri="{FF2B5EF4-FFF2-40B4-BE49-F238E27FC236}">
              <a16:creationId xmlns:a16="http://schemas.microsoft.com/office/drawing/2014/main" id="{9888C280-43CC-9A50-F7C5-9EC650FC2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>
            <a:extLst>
              <a:ext uri="{FF2B5EF4-FFF2-40B4-BE49-F238E27FC236}">
                <a16:creationId xmlns:a16="http://schemas.microsoft.com/office/drawing/2014/main" id="{8016B702-A56C-7E53-FB86-86DB13DE9BF9}"/>
              </a:ext>
            </a:extLst>
          </p:cNvPr>
          <p:cNvSpPr txBox="1"/>
          <p:nvPr/>
        </p:nvSpPr>
        <p:spPr>
          <a:xfrm>
            <a:off x="6519507" y="804441"/>
            <a:ext cx="3000000" cy="43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 </a:t>
            </a:r>
            <a:r>
              <a:rPr lang="ko-KR" altLang="en-US" sz="2400" b="1" i="0" u="none" strike="noStrike" cap="none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피격시</a:t>
            </a: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79">
            <a:extLst>
              <a:ext uri="{FF2B5EF4-FFF2-40B4-BE49-F238E27FC236}">
                <a16:creationId xmlns:a16="http://schemas.microsoft.com/office/drawing/2014/main" id="{D492A5D3-CD1A-7220-E90A-0D3C47AF4303}"/>
              </a:ext>
            </a:extLst>
          </p:cNvPr>
          <p:cNvSpPr txBox="1"/>
          <p:nvPr/>
        </p:nvSpPr>
        <p:spPr>
          <a:xfrm>
            <a:off x="145700" y="0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dirty="0">
                <a:solidFill>
                  <a:srgbClr val="F2F2F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VI.  Effect</a:t>
            </a:r>
            <a:endParaRPr dirty="0"/>
          </a:p>
        </p:txBody>
      </p:sp>
      <p:pic>
        <p:nvPicPr>
          <p:cNvPr id="4" name="그림 3" descr="불꽃놀이, 어둠이(가) 표시된 사진&#10;&#10;자동 생성된 설명">
            <a:extLst>
              <a:ext uri="{FF2B5EF4-FFF2-40B4-BE49-F238E27FC236}">
                <a16:creationId xmlns:a16="http://schemas.microsoft.com/office/drawing/2014/main" id="{81BBCD36-7DD3-AFF5-CD6D-250990C4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044" y="1758578"/>
            <a:ext cx="3371856" cy="2558643"/>
          </a:xfrm>
          <a:prstGeom prst="rect">
            <a:avLst/>
          </a:prstGeom>
        </p:spPr>
      </p:pic>
      <p:sp>
        <p:nvSpPr>
          <p:cNvPr id="2" name="Google Shape;598;p79">
            <a:extLst>
              <a:ext uri="{FF2B5EF4-FFF2-40B4-BE49-F238E27FC236}">
                <a16:creationId xmlns:a16="http://schemas.microsoft.com/office/drawing/2014/main" id="{1FEE9614-44D3-3058-CF18-DC852580D79B}"/>
              </a:ext>
            </a:extLst>
          </p:cNvPr>
          <p:cNvSpPr txBox="1"/>
          <p:nvPr/>
        </p:nvSpPr>
        <p:spPr>
          <a:xfrm>
            <a:off x="3240420" y="826279"/>
            <a:ext cx="3000000" cy="43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피격</a:t>
            </a: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어둠, 아니메, 예술이(가) 표시된 사진&#10;&#10;자동 생성된 설명">
            <a:extLst>
              <a:ext uri="{FF2B5EF4-FFF2-40B4-BE49-F238E27FC236}">
                <a16:creationId xmlns:a16="http://schemas.microsoft.com/office/drawing/2014/main" id="{34A59B25-4AE0-8218-6E34-A1EF0D14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902" y="1943089"/>
            <a:ext cx="2075598" cy="1418675"/>
          </a:xfrm>
          <a:prstGeom prst="rect">
            <a:avLst/>
          </a:prstGeom>
        </p:spPr>
      </p:pic>
      <p:sp>
        <p:nvSpPr>
          <p:cNvPr id="5" name="Google Shape;598;p79">
            <a:extLst>
              <a:ext uri="{FF2B5EF4-FFF2-40B4-BE49-F238E27FC236}">
                <a16:creationId xmlns:a16="http://schemas.microsoft.com/office/drawing/2014/main" id="{16DB28C4-1FBD-D744-4127-6A5E88EEACD7}"/>
              </a:ext>
            </a:extLst>
          </p:cNvPr>
          <p:cNvSpPr txBox="1"/>
          <p:nvPr/>
        </p:nvSpPr>
        <p:spPr>
          <a:xfrm>
            <a:off x="817443" y="826279"/>
            <a:ext cx="3000000" cy="43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머즐</a:t>
            </a:r>
            <a:r>
              <a:rPr lang="ko-KR" altLang="en-US" sz="24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플래시</a:t>
            </a:r>
            <a:endParaRPr sz="24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 descr="빛, 밤이(가) 표시된 사진&#10;&#10;낮은 신뢰도로 자동 생성된 설명">
            <a:extLst>
              <a:ext uri="{FF2B5EF4-FFF2-40B4-BE49-F238E27FC236}">
                <a16:creationId xmlns:a16="http://schemas.microsoft.com/office/drawing/2014/main" id="{C83B5738-4108-305E-EF95-DCB8B2BDE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71" y="1943089"/>
            <a:ext cx="1776458" cy="16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83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0"/>
          <p:cNvSpPr txBox="1"/>
          <p:nvPr/>
        </p:nvSpPr>
        <p:spPr>
          <a:xfrm>
            <a:off x="2371800" y="1865025"/>
            <a:ext cx="44004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추후 개발 예정된 콘텐츠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5"/>
          <p:cNvSpPr txBox="1"/>
          <p:nvPr/>
        </p:nvSpPr>
        <p:spPr>
          <a:xfrm>
            <a:off x="2303625" y="486575"/>
            <a:ext cx="4072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보스몬스터</a:t>
            </a:r>
            <a:r>
              <a:rPr lang="ko-KR" altLang="en-US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추가 완료</a:t>
            </a:r>
            <a:endParaRPr sz="24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85"/>
          <p:cNvSpPr txBox="1"/>
          <p:nvPr/>
        </p:nvSpPr>
        <p:spPr>
          <a:xfrm>
            <a:off x="2818775" y="1249073"/>
            <a:ext cx="6311100" cy="42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85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85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85"/>
          <p:cNvSpPr txBox="1"/>
          <p:nvPr/>
        </p:nvSpPr>
        <p:spPr>
          <a:xfrm>
            <a:off x="0" y="0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예정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D6E621-8F18-38E2-ECB9-D8F6DB51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5" y="950050"/>
            <a:ext cx="5777949" cy="37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1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660ACBF-2BCB-851B-D371-37E93E99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925236"/>
            <a:ext cx="6837829" cy="383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41CCB-5D72-9102-1C2D-4308F53B2228}"/>
              </a:ext>
            </a:extLst>
          </p:cNvPr>
          <p:cNvSpPr txBox="1"/>
          <p:nvPr/>
        </p:nvSpPr>
        <p:spPr>
          <a:xfrm>
            <a:off x="3711827" y="537883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로딩화면 구현 완료</a:t>
            </a:r>
          </a:p>
        </p:txBody>
      </p:sp>
      <p:sp>
        <p:nvSpPr>
          <p:cNvPr id="9" name="Google Shape;669;p85">
            <a:extLst>
              <a:ext uri="{FF2B5EF4-FFF2-40B4-BE49-F238E27FC236}">
                <a16:creationId xmlns:a16="http://schemas.microsoft.com/office/drawing/2014/main" id="{7D995A55-874B-CAAA-20ED-A33F7AB39F9B}"/>
              </a:ext>
            </a:extLst>
          </p:cNvPr>
          <p:cNvSpPr txBox="1"/>
          <p:nvPr/>
        </p:nvSpPr>
        <p:spPr>
          <a:xfrm>
            <a:off x="0" y="0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예정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398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5"/>
          <p:cNvSpPr txBox="1"/>
          <p:nvPr/>
        </p:nvSpPr>
        <p:spPr>
          <a:xfrm>
            <a:off x="2519076" y="486575"/>
            <a:ext cx="4072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부위별 히트박스</a:t>
            </a:r>
            <a:endParaRPr sz="24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85"/>
          <p:cNvSpPr txBox="1"/>
          <p:nvPr/>
        </p:nvSpPr>
        <p:spPr>
          <a:xfrm>
            <a:off x="2818775" y="1249073"/>
            <a:ext cx="6311100" cy="42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85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85"/>
          <p:cNvSpPr txBox="1"/>
          <p:nvPr/>
        </p:nvSpPr>
        <p:spPr>
          <a:xfrm>
            <a:off x="1184475" y="3080663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85"/>
          <p:cNvSpPr txBox="1"/>
          <p:nvPr/>
        </p:nvSpPr>
        <p:spPr>
          <a:xfrm>
            <a:off x="2576320" y="1270412"/>
            <a:ext cx="6311100" cy="110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-KR" altLang="en-US" sz="19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프로젝타일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방식으로 구현 총알에 오브젝트가 </a:t>
            </a:r>
            <a:r>
              <a:rPr lang="ko-KR" altLang="en-US" sz="19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히트시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피격 판정을 하며 부위별로 데미지를 다르게 구현</a:t>
            </a:r>
            <a:endParaRPr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7" name="Google Shape;66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21" y="1387132"/>
            <a:ext cx="2376054" cy="265839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예정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9;p85">
            <a:extLst>
              <a:ext uri="{FF2B5EF4-FFF2-40B4-BE49-F238E27FC236}">
                <a16:creationId xmlns:a16="http://schemas.microsoft.com/office/drawing/2014/main" id="{E74BF344-F9DD-E6BF-73AB-33DDBAFA8D14}"/>
              </a:ext>
            </a:extLst>
          </p:cNvPr>
          <p:cNvSpPr txBox="1"/>
          <p:nvPr/>
        </p:nvSpPr>
        <p:spPr>
          <a:xfrm>
            <a:off x="0" y="0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예정</a:t>
            </a:r>
            <a:endParaRPr dirty="0"/>
          </a:p>
        </p:txBody>
      </p:sp>
      <p:sp>
        <p:nvSpPr>
          <p:cNvPr id="3" name="Google Shape;669;p85">
            <a:extLst>
              <a:ext uri="{FF2B5EF4-FFF2-40B4-BE49-F238E27FC236}">
                <a16:creationId xmlns:a16="http://schemas.microsoft.com/office/drawing/2014/main" id="{5CAF8330-556B-408E-691A-2B75F0647A17}"/>
              </a:ext>
            </a:extLst>
          </p:cNvPr>
          <p:cNvSpPr txBox="1"/>
          <p:nvPr/>
        </p:nvSpPr>
        <p:spPr>
          <a:xfrm>
            <a:off x="3641912" y="2308872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b="1">
                <a:solidFill>
                  <a:srgbClr val="F2F2F2"/>
                </a:solidFill>
                <a:latin typeface="Malgun Gothic"/>
                <a:ea typeface="Malgun Gothic"/>
                <a:sym typeface="Malgun Gothic"/>
              </a:rPr>
              <a:t>기타 이펙트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48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/>
        </p:nvSpPr>
        <p:spPr>
          <a:xfrm>
            <a:off x="3477803" y="928684"/>
            <a:ext cx="147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1943800" y="2022025"/>
            <a:ext cx="63111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게임명 : Killing Floor </a:t>
            </a:r>
            <a:endParaRPr sz="1100" dirty="0"/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장르 : 서바이벌</a:t>
            </a:r>
            <a:r>
              <a:rPr lang="en-US" alt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1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하이퍼</a:t>
            </a: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FPS</a:t>
            </a:r>
            <a:endParaRPr sz="1100" dirty="0"/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인원 : 3명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ts val="2100"/>
              <a:buFont typeface="Arial"/>
              <a:buChar char="•"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기간 : 12월1일 ~ </a:t>
            </a:r>
            <a:r>
              <a:rPr lang="en-US" alt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월2</a:t>
            </a:r>
            <a:r>
              <a:rPr lang="en-US" alt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15900" marR="0" lvl="0" indent="-20955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Malgun Gothic"/>
              <a:buChar char="•"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: PC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075" y="859725"/>
            <a:ext cx="1639000" cy="246297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/>
        </p:nvSpPr>
        <p:spPr>
          <a:xfrm>
            <a:off x="3477803" y="928684"/>
            <a:ext cx="147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소개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895000" y="2477475"/>
            <a:ext cx="6311100" cy="241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914400" marR="0" lvl="0" indent="-457200" algn="l" rtl="0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" sz="20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협동 서바이벌 FPS 게임 킬링플로어(Killing Floor)를 모작으로 했으며 한정 된 공간에서 차례대로 몰려오는 적들을 물리치며 마지막 웨이브까지 살아남는 것이 목표</a:t>
            </a:r>
            <a:endParaRPr lang="en-US" altLang="ko" sz="20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-457200" algn="l" rtl="0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</a:t>
            </a:r>
            <a:r>
              <a:rPr lang="ko-KR" altLang="en-US" sz="20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오버워치의</a:t>
            </a:r>
            <a:r>
              <a:rPr lang="ko-KR" altLang="en-US" sz="20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기술들을 다수 도입해 </a:t>
            </a:r>
            <a:r>
              <a:rPr lang="ko-KR" altLang="en-US" sz="20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하이퍼</a:t>
            </a:r>
            <a:r>
              <a:rPr lang="ko-KR" altLang="en-US" sz="20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FPS</a:t>
            </a:r>
            <a:r>
              <a:rPr lang="ko-KR" altLang="en-US" sz="20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성격을 추가하였음</a:t>
            </a:r>
            <a:endParaRPr lang="en-US" altLang="ko" sz="20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6361300" y="2201375"/>
            <a:ext cx="20508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(인 게임 화면)</a:t>
            </a:r>
            <a:endParaRPr sz="1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525" y="56360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/>
        </p:nvSpPr>
        <p:spPr>
          <a:xfrm>
            <a:off x="3833103" y="928684"/>
            <a:ext cx="147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배경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1416450" y="1822488"/>
            <a:ext cx="6311100" cy="20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2028년 미국 서부의 호르진(Horzine) 이라는 기관에서 인간 병기 개발을 목적으로 복제 실험체를 양성하는 중 사고로 인해 실험실에서 실험체들이 탈출하여 주변 도시가 초토화 된 상황 육군 특수작전부대 출신인 플레이어는 살아남기 위해 전투에 나섭니다. </a:t>
            </a:r>
            <a:endParaRPr sz="21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algun Gothic"/>
              <a:buAutoNum type="romanUcPeriod"/>
            </a:pPr>
            <a:r>
              <a:rPr lang="ko" sz="18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개요 및 소개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/>
        </p:nvSpPr>
        <p:spPr>
          <a:xfrm>
            <a:off x="3477802" y="928685"/>
            <a:ext cx="1477709" cy="4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규칙</a:t>
            </a:r>
            <a:endParaRPr sz="2400" b="1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25" y="1174152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2519075" y="1541763"/>
            <a:ext cx="63111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플레이어는 한정된 맵 안에서 게임을 시작하며</a:t>
            </a:r>
            <a:b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웨이브의 모든 적을 처치하면 다음 웨이브 시작   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75" y="3006677"/>
            <a:ext cx="134302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/>
        </p:nvSpPr>
        <p:spPr>
          <a:xfrm>
            <a:off x="2519075" y="3206188"/>
            <a:ext cx="631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2341400" y="3250238"/>
            <a:ext cx="63111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클리어 조건 : 마지막 웨이브의 적을 모두 처치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패배 조건 : 플레이어 사망</a:t>
            </a:r>
            <a:endParaRPr sz="21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4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시스템 및 콘텐츠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1"/>
          <p:cNvSpPr txBox="1"/>
          <p:nvPr/>
        </p:nvSpPr>
        <p:spPr>
          <a:xfrm>
            <a:off x="2172061" y="335680"/>
            <a:ext cx="366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altLang="ko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24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아이템 및 재화</a:t>
            </a:r>
            <a:endParaRPr sz="24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81"/>
          <p:cNvSpPr txBox="1"/>
          <p:nvPr/>
        </p:nvSpPr>
        <p:spPr>
          <a:xfrm>
            <a:off x="1239893" y="3181948"/>
            <a:ext cx="6311100" cy="178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sp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좀비를 </a:t>
            </a:r>
            <a:r>
              <a:rPr lang="ko-KR" altLang="en-US" sz="19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처치시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일정량의 </a:t>
            </a:r>
            <a:r>
              <a:rPr lang="ko-KR" altLang="en-US" sz="19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크레딧을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획득할 수 있습니다</a:t>
            </a: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"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탄약, 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구급상자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아이템</a:t>
            </a:r>
            <a:r>
              <a:rPr lang="en-US" alt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일정 처치마다 캐릭터 주변에</a:t>
            </a: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900" dirty="0" err="1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스폰됩니다</a:t>
            </a:r>
            <a:r>
              <a:rPr lang="en-US" altLang="ko-KR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81"/>
          <p:cNvSpPr txBox="1"/>
          <p:nvPr/>
        </p:nvSpPr>
        <p:spPr>
          <a:xfrm>
            <a:off x="0" y="29225"/>
            <a:ext cx="3000000" cy="5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 </a:t>
            </a:r>
            <a:r>
              <a:rPr lang="ko-KR" altLang="en-US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및 콘텐츠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D0E25D-DA9F-BF7D-06F9-8304C71C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5" y="798550"/>
            <a:ext cx="3567547" cy="22425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6DA7F5-0EB7-DBDD-63B6-9292394D3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32" y="2221923"/>
            <a:ext cx="2381250" cy="819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6C880B-AD4E-6F7F-E5B6-B69C2C745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932" y="798550"/>
            <a:ext cx="2381250" cy="1423373"/>
          </a:xfrm>
          <a:prstGeom prst="rect">
            <a:avLst/>
          </a:prstGeom>
        </p:spPr>
      </p:pic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422B0AE4-00E7-06B4-CFB2-6F77478D95A8}"/>
              </a:ext>
            </a:extLst>
          </p:cNvPr>
          <p:cNvSpPr/>
          <p:nvPr/>
        </p:nvSpPr>
        <p:spPr>
          <a:xfrm>
            <a:off x="2027818" y="1267691"/>
            <a:ext cx="583764" cy="381000"/>
          </a:xfrm>
          <a:prstGeom prst="flowChart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3CFA1A89-FB07-1772-EF0B-9949DFD78450}"/>
              </a:ext>
            </a:extLst>
          </p:cNvPr>
          <p:cNvSpPr/>
          <p:nvPr/>
        </p:nvSpPr>
        <p:spPr>
          <a:xfrm>
            <a:off x="1787008" y="1789566"/>
            <a:ext cx="651392" cy="709266"/>
          </a:xfrm>
          <a:prstGeom prst="flowChart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06F7F321-5399-1BAA-12AA-29406DB4995C}"/>
              </a:ext>
            </a:extLst>
          </p:cNvPr>
          <p:cNvSpPr/>
          <p:nvPr/>
        </p:nvSpPr>
        <p:spPr>
          <a:xfrm>
            <a:off x="4703162" y="2247901"/>
            <a:ext cx="2272601" cy="709266"/>
          </a:xfrm>
          <a:prstGeom prst="flowChart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645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1018</Words>
  <Application>Microsoft Office PowerPoint</Application>
  <PresentationFormat>화면 슬라이드 쇼(16:9)</PresentationFormat>
  <Paragraphs>238</Paragraphs>
  <Slides>48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Noto Sans Symbols</vt:lpstr>
      <vt:lpstr>Malgun Gothic</vt:lpstr>
      <vt:lpstr>Arial</vt:lpstr>
      <vt:lpstr>Simple Light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이희성</cp:lastModifiedBy>
  <cp:revision>36</cp:revision>
  <dcterms:modified xsi:type="dcterms:W3CDTF">2024-03-25T07:22:58Z</dcterms:modified>
</cp:coreProperties>
</file>